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2"/>
  </p:notesMasterIdLst>
  <p:sldIdLst>
    <p:sldId id="352" r:id="rId2"/>
    <p:sldId id="353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0" r:id="rId13"/>
    <p:sldId id="269" r:id="rId14"/>
    <p:sldId id="273" r:id="rId15"/>
    <p:sldId id="271" r:id="rId16"/>
    <p:sldId id="275" r:id="rId17"/>
    <p:sldId id="274" r:id="rId18"/>
    <p:sldId id="276" r:id="rId19"/>
    <p:sldId id="280" r:id="rId20"/>
    <p:sldId id="283" r:id="rId21"/>
    <p:sldId id="300" r:id="rId22"/>
    <p:sldId id="302" r:id="rId23"/>
    <p:sldId id="284" r:id="rId24"/>
    <p:sldId id="303" r:id="rId25"/>
    <p:sldId id="304" r:id="rId26"/>
    <p:sldId id="289" r:id="rId27"/>
    <p:sldId id="278" r:id="rId28"/>
    <p:sldId id="305" r:id="rId29"/>
    <p:sldId id="349" r:id="rId30"/>
    <p:sldId id="306" r:id="rId31"/>
    <p:sldId id="311" r:id="rId32"/>
    <p:sldId id="312" r:id="rId33"/>
    <p:sldId id="313" r:id="rId34"/>
    <p:sldId id="318" r:id="rId35"/>
    <p:sldId id="317" r:id="rId36"/>
    <p:sldId id="319" r:id="rId37"/>
    <p:sldId id="339" r:id="rId38"/>
    <p:sldId id="341" r:id="rId39"/>
    <p:sldId id="340" r:id="rId40"/>
    <p:sldId id="342" r:id="rId41"/>
    <p:sldId id="343" r:id="rId42"/>
    <p:sldId id="344" r:id="rId43"/>
    <p:sldId id="346" r:id="rId44"/>
    <p:sldId id="347" r:id="rId45"/>
    <p:sldId id="354" r:id="rId46"/>
    <p:sldId id="351" r:id="rId47"/>
    <p:sldId id="355" r:id="rId48"/>
    <p:sldId id="348" r:id="rId49"/>
    <p:sldId id="388" r:id="rId50"/>
    <p:sldId id="356" r:id="rId51"/>
    <p:sldId id="357" r:id="rId52"/>
    <p:sldId id="358" r:id="rId53"/>
    <p:sldId id="359" r:id="rId54"/>
    <p:sldId id="360" r:id="rId55"/>
    <p:sldId id="361" r:id="rId56"/>
    <p:sldId id="362" r:id="rId57"/>
    <p:sldId id="363" r:id="rId58"/>
    <p:sldId id="364" r:id="rId59"/>
    <p:sldId id="365" r:id="rId60"/>
    <p:sldId id="366" r:id="rId61"/>
    <p:sldId id="367" r:id="rId62"/>
    <p:sldId id="368" r:id="rId63"/>
    <p:sldId id="369" r:id="rId64"/>
    <p:sldId id="370" r:id="rId65"/>
    <p:sldId id="371" r:id="rId66"/>
    <p:sldId id="372" r:id="rId67"/>
    <p:sldId id="373" r:id="rId68"/>
    <p:sldId id="374" r:id="rId69"/>
    <p:sldId id="375" r:id="rId70"/>
    <p:sldId id="376" r:id="rId71"/>
    <p:sldId id="377" r:id="rId72"/>
    <p:sldId id="378" r:id="rId73"/>
    <p:sldId id="379" r:id="rId74"/>
    <p:sldId id="380" r:id="rId75"/>
    <p:sldId id="381" r:id="rId76"/>
    <p:sldId id="382" r:id="rId77"/>
    <p:sldId id="383" r:id="rId78"/>
    <p:sldId id="384" r:id="rId79"/>
    <p:sldId id="385" r:id="rId80"/>
    <p:sldId id="386" r:id="rId8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57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39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Relationship Id="rId4" Type="http://schemas.openxmlformats.org/officeDocument/2006/relationships/image" Target="../media/image31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1.emf"/><Relationship Id="rId1" Type="http://schemas.openxmlformats.org/officeDocument/2006/relationships/image" Target="../media/image28.emf"/><Relationship Id="rId4" Type="http://schemas.openxmlformats.org/officeDocument/2006/relationships/image" Target="../media/image30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9.emf"/><Relationship Id="rId4" Type="http://schemas.openxmlformats.org/officeDocument/2006/relationships/image" Target="../media/image4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image" Target="../media/image44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image" Target="../media/image55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59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0.emf"/><Relationship Id="rId2" Type="http://schemas.openxmlformats.org/officeDocument/2006/relationships/image" Target="../media/image65.emf"/><Relationship Id="rId1" Type="http://schemas.openxmlformats.org/officeDocument/2006/relationships/image" Target="../media/image64.emf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4" Type="http://schemas.openxmlformats.org/officeDocument/2006/relationships/image" Target="../media/image67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59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image" Target="../media/image72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4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image" Target="../media/image80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5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Relationship Id="rId4" Type="http://schemas.openxmlformats.org/officeDocument/2006/relationships/image" Target="../media/image85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54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5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image" Target="../media/image91.emf"/><Relationship Id="rId4" Type="http://schemas.openxmlformats.org/officeDocument/2006/relationships/image" Target="../media/image94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Relationship Id="rId4" Type="http://schemas.openxmlformats.org/officeDocument/2006/relationships/image" Target="../media/image20.emf"/></Relationships>
</file>

<file path=ppt/media/image1.jpeg>
</file>

<file path=ppt/media/image2.jpeg>
</file>

<file path=ppt/media/image27.png>
</file>

<file path=ppt/media/image32.png>
</file>

<file path=ppt/media/image35.png>
</file>

<file path=ppt/media/image36.png>
</file>

<file path=ppt/media/image37.png>
</file>

<file path=ppt/media/image50.png>
</file>

<file path=ppt/media/image56.png>
</file>

<file path=ppt/media/image6.png>
</file>

<file path=ppt/media/image6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918EF-26F2-F641-9B39-65E2E78847ED}" type="datetimeFigureOut">
              <a:rPr lang="en-US" smtClean="0"/>
              <a:t>11/29/2019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207C-337C-5744-B32B-244402CD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8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9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904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2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The 1 norm penalizes non-zero weights,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23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548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</a:t>
            </a:r>
            <a:r>
              <a:rPr lang="en-US" baseline="0" dirty="0" smtClean="0"/>
              <a:t> another way, </a:t>
            </a:r>
            <a:r>
              <a:rPr lang="en-US" dirty="0" smtClean="0"/>
              <a:t>the right hand side says,</a:t>
            </a:r>
            <a:r>
              <a:rPr lang="en-US" baseline="0" dirty="0" smtClean="0"/>
              <a:t> take the value of the function at x1, take the value of the function at x2 and then “linearly” average them based on t.  This represents a line segment between f(x1) and f(x2)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9714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410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685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if they’re magnitude</a:t>
            </a:r>
            <a:r>
              <a:rPr lang="en-US" baseline="0" dirty="0" smtClean="0"/>
              <a:t> &gt; 1, reduce them drastically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if they’re magnitude &lt; 1, much slower reductions for higher 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824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DT: the structure of the tree, which features each node splits on, the predictions at the leaves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perceptron: the weights and the b value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often you’ll have to be able to tell from context whether the subscript refers</a:t>
            </a:r>
            <a:r>
              <a:rPr lang="en-US" baseline="0" dirty="0" smtClean="0"/>
              <a:t> to the example or the feature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notice, all are convex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all (except hinge) are differentiable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20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11/29/2019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562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8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2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20.emf"/><Relationship Id="rId4" Type="http://schemas.openxmlformats.org/officeDocument/2006/relationships/image" Target="../media/image17.emf"/><Relationship Id="rId9" Type="http://schemas.openxmlformats.org/officeDocument/2006/relationships/oleObject" Target="../embeddings/oleObject17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8.bin"/><Relationship Id="rId9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8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9.emf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31.emf"/><Relationship Id="rId4" Type="http://schemas.openxmlformats.org/officeDocument/2006/relationships/image" Target="../media/image28.emf"/><Relationship Id="rId9" Type="http://schemas.openxmlformats.org/officeDocument/2006/relationships/oleObject" Target="../embeddings/oleObject29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31.emf"/><Relationship Id="rId12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31.bin"/><Relationship Id="rId11" Type="http://schemas.openxmlformats.org/officeDocument/2006/relationships/image" Target="../media/image30.emf"/><Relationship Id="rId5" Type="http://schemas.openxmlformats.org/officeDocument/2006/relationships/image" Target="../media/image28.emf"/><Relationship Id="rId10" Type="http://schemas.openxmlformats.org/officeDocument/2006/relationships/oleObject" Target="../embeddings/oleObject33.bin"/><Relationship Id="rId4" Type="http://schemas.openxmlformats.org/officeDocument/2006/relationships/oleObject" Target="../embeddings/oleObject30.bin"/><Relationship Id="rId9" Type="http://schemas.openxmlformats.org/officeDocument/2006/relationships/image" Target="../media/image29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3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35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34.bin"/><Relationship Id="rId9" Type="http://schemas.openxmlformats.org/officeDocument/2006/relationships/image" Target="../media/image2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3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38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oleObject" Target="../embeddings/oleObject39.bin"/><Relationship Id="rId7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40.emf"/><Relationship Id="rId5" Type="http://schemas.openxmlformats.org/officeDocument/2006/relationships/oleObject" Target="../embeddings/oleObject40.bin"/><Relationship Id="rId10" Type="http://schemas.openxmlformats.org/officeDocument/2006/relationships/image" Target="../media/image42.emf"/><Relationship Id="rId4" Type="http://schemas.openxmlformats.org/officeDocument/2006/relationships/image" Target="../media/image39.emf"/><Relationship Id="rId9" Type="http://schemas.openxmlformats.org/officeDocument/2006/relationships/oleObject" Target="../embeddings/oleObject42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Relationship Id="rId9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43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45.emf"/><Relationship Id="rId5" Type="http://schemas.openxmlformats.org/officeDocument/2006/relationships/oleObject" Target="../embeddings/oleObject45.bin"/><Relationship Id="rId4" Type="http://schemas.openxmlformats.org/officeDocument/2006/relationships/image" Target="../media/image44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46.bin"/><Relationship Id="rId7" Type="http://schemas.openxmlformats.org/officeDocument/2006/relationships/oleObject" Target="../embeddings/oleObject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47.emf"/><Relationship Id="rId5" Type="http://schemas.openxmlformats.org/officeDocument/2006/relationships/oleObject" Target="../embeddings/oleObject47.bin"/><Relationship Id="rId10" Type="http://schemas.openxmlformats.org/officeDocument/2006/relationships/image" Target="../media/image49.emf"/><Relationship Id="rId4" Type="http://schemas.openxmlformats.org/officeDocument/2006/relationships/image" Target="../media/image46.emf"/><Relationship Id="rId9" Type="http://schemas.openxmlformats.org/officeDocument/2006/relationships/oleObject" Target="../embeddings/oleObject49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49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50.png"/><Relationship Id="rId4" Type="http://schemas.openxmlformats.org/officeDocument/2006/relationships/image" Target="../media/image4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4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53.bin"/><Relationship Id="rId7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47.emf"/><Relationship Id="rId5" Type="http://schemas.openxmlformats.org/officeDocument/2006/relationships/oleObject" Target="../embeddings/oleObject54.bin"/><Relationship Id="rId10" Type="http://schemas.openxmlformats.org/officeDocument/2006/relationships/image" Target="../media/image49.emf"/><Relationship Id="rId4" Type="http://schemas.openxmlformats.org/officeDocument/2006/relationships/image" Target="../media/image46.emf"/><Relationship Id="rId9" Type="http://schemas.openxmlformats.org/officeDocument/2006/relationships/oleObject" Target="../embeddings/oleObject56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4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51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52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52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52.emf"/><Relationship Id="rId5" Type="http://schemas.openxmlformats.org/officeDocument/2006/relationships/oleObject" Target="../embeddings/oleObject62.bin"/><Relationship Id="rId4" Type="http://schemas.openxmlformats.org/officeDocument/2006/relationships/image" Target="../media/image51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54.emf"/><Relationship Id="rId5" Type="http://schemas.openxmlformats.org/officeDocument/2006/relationships/oleObject" Target="../embeddings/oleObject64.bin"/><Relationship Id="rId4" Type="http://schemas.openxmlformats.org/officeDocument/2006/relationships/image" Target="../media/image53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54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53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oleObject" Target="../embeddings/oleObject67.bin"/><Relationship Id="rId7" Type="http://schemas.openxmlformats.org/officeDocument/2006/relationships/oleObject" Target="../embeddings/oleObject6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53.emf"/><Relationship Id="rId5" Type="http://schemas.openxmlformats.org/officeDocument/2006/relationships/oleObject" Target="../embeddings/oleObject68.bin"/><Relationship Id="rId4" Type="http://schemas.openxmlformats.org/officeDocument/2006/relationships/image" Target="../media/image55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2.bin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5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71.bin"/><Relationship Id="rId5" Type="http://schemas.openxmlformats.org/officeDocument/2006/relationships/image" Target="../media/image57.emf"/><Relationship Id="rId10" Type="http://schemas.openxmlformats.org/officeDocument/2006/relationships/image" Target="../media/image60.png"/><Relationship Id="rId4" Type="http://schemas.openxmlformats.org/officeDocument/2006/relationships/oleObject" Target="../embeddings/oleObject70.bin"/><Relationship Id="rId9" Type="http://schemas.openxmlformats.org/officeDocument/2006/relationships/image" Target="../media/image5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74.bin"/><Relationship Id="rId4" Type="http://schemas.openxmlformats.org/officeDocument/2006/relationships/image" Target="../media/image5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62.emf"/><Relationship Id="rId4" Type="http://schemas.openxmlformats.org/officeDocument/2006/relationships/oleObject" Target="../embeddings/oleObject75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63.emf"/><Relationship Id="rId5" Type="http://schemas.openxmlformats.org/officeDocument/2006/relationships/oleObject" Target="../embeddings/oleObject77.bin"/><Relationship Id="rId4" Type="http://schemas.openxmlformats.org/officeDocument/2006/relationships/image" Target="../media/image62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0.bin"/><Relationship Id="rId13" Type="http://schemas.openxmlformats.org/officeDocument/2006/relationships/image" Target="../media/image68.emf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65.emf"/><Relationship Id="rId12" Type="http://schemas.openxmlformats.org/officeDocument/2006/relationships/oleObject" Target="../embeddings/oleObject82.bin"/><Relationship Id="rId17" Type="http://schemas.openxmlformats.org/officeDocument/2006/relationships/image" Target="../media/image70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84.bin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79.bin"/><Relationship Id="rId11" Type="http://schemas.openxmlformats.org/officeDocument/2006/relationships/image" Target="../media/image67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10" Type="http://schemas.openxmlformats.org/officeDocument/2006/relationships/oleObject" Target="../embeddings/oleObject81.bin"/><Relationship Id="rId4" Type="http://schemas.openxmlformats.org/officeDocument/2006/relationships/oleObject" Target="../embeddings/oleObject78.bin"/><Relationship Id="rId9" Type="http://schemas.openxmlformats.org/officeDocument/2006/relationships/image" Target="../media/image66.emf"/><Relationship Id="rId14" Type="http://schemas.openxmlformats.org/officeDocument/2006/relationships/oleObject" Target="../embeddings/oleObject83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86.bin"/><Relationship Id="rId4" Type="http://schemas.openxmlformats.org/officeDocument/2006/relationships/image" Target="../media/image59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71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0.bin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7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oleObject" Target="../embeddings/oleObject89.bin"/><Relationship Id="rId5" Type="http://schemas.openxmlformats.org/officeDocument/2006/relationships/image" Target="../media/image72.emf"/><Relationship Id="rId4" Type="http://schemas.openxmlformats.org/officeDocument/2006/relationships/oleObject" Target="../embeddings/oleObject88.bin"/><Relationship Id="rId9" Type="http://schemas.openxmlformats.org/officeDocument/2006/relationships/image" Target="../media/image74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74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76.emf"/><Relationship Id="rId5" Type="http://schemas.openxmlformats.org/officeDocument/2006/relationships/oleObject" Target="../embeddings/oleObject93.bin"/><Relationship Id="rId4" Type="http://schemas.openxmlformats.org/officeDocument/2006/relationships/image" Target="../media/image75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emf"/><Relationship Id="rId3" Type="http://schemas.openxmlformats.org/officeDocument/2006/relationships/oleObject" Target="../embeddings/oleObject94.bin"/><Relationship Id="rId7" Type="http://schemas.openxmlformats.org/officeDocument/2006/relationships/oleObject" Target="../embeddings/oleObject9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78.emf"/><Relationship Id="rId5" Type="http://schemas.openxmlformats.org/officeDocument/2006/relationships/oleObject" Target="../embeddings/oleObject95.bin"/><Relationship Id="rId4" Type="http://schemas.openxmlformats.org/officeDocument/2006/relationships/image" Target="../media/image7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75.emf"/><Relationship Id="rId5" Type="http://schemas.openxmlformats.org/officeDocument/2006/relationships/oleObject" Target="../embeddings/oleObject98.bin"/><Relationship Id="rId4" Type="http://schemas.openxmlformats.org/officeDocument/2006/relationships/image" Target="../media/image80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81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82.emf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oleObject" Target="../embeddings/oleObject101.bin"/><Relationship Id="rId7" Type="http://schemas.openxmlformats.org/officeDocument/2006/relationships/oleObject" Target="../embeddings/oleObject10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84.emf"/><Relationship Id="rId5" Type="http://schemas.openxmlformats.org/officeDocument/2006/relationships/oleObject" Target="../embeddings/oleObject102.bin"/><Relationship Id="rId10" Type="http://schemas.openxmlformats.org/officeDocument/2006/relationships/image" Target="../media/image85.emf"/><Relationship Id="rId4" Type="http://schemas.openxmlformats.org/officeDocument/2006/relationships/image" Target="../media/image83.emf"/><Relationship Id="rId9" Type="http://schemas.openxmlformats.org/officeDocument/2006/relationships/oleObject" Target="../embeddings/oleObject104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86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87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9.bin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8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6" Type="http://schemas.openxmlformats.org/officeDocument/2006/relationships/oleObject" Target="../embeddings/oleObject108.bin"/><Relationship Id="rId5" Type="http://schemas.openxmlformats.org/officeDocument/2006/relationships/image" Target="../media/image88.emf"/><Relationship Id="rId4" Type="http://schemas.openxmlformats.org/officeDocument/2006/relationships/oleObject" Target="../embeddings/oleObject107.bin"/><Relationship Id="rId9" Type="http://schemas.openxmlformats.org/officeDocument/2006/relationships/image" Target="../media/image90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emf"/><Relationship Id="rId3" Type="http://schemas.openxmlformats.org/officeDocument/2006/relationships/oleObject" Target="../embeddings/oleObject110.bin"/><Relationship Id="rId7" Type="http://schemas.openxmlformats.org/officeDocument/2006/relationships/oleObject" Target="../embeddings/oleObject1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92.emf"/><Relationship Id="rId5" Type="http://schemas.openxmlformats.org/officeDocument/2006/relationships/oleObject" Target="../embeddings/oleObject111.bin"/><Relationship Id="rId10" Type="http://schemas.openxmlformats.org/officeDocument/2006/relationships/image" Target="../media/image94.emf"/><Relationship Id="rId4" Type="http://schemas.openxmlformats.org/officeDocument/2006/relationships/image" Target="../media/image91.emf"/><Relationship Id="rId9" Type="http://schemas.openxmlformats.org/officeDocument/2006/relationships/oleObject" Target="../embeddings/oleObject113.bin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scikit-learn.org/stable/modules/sgd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https://github.com/FurkanGozukara/CSE419-Artificial-Intelligence-and-Machine-Learning-2019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10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Gradient Descent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854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closer look at why we got it wrong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7623738"/>
              </p:ext>
            </p:extLst>
          </p:nvPr>
        </p:nvGraphicFramePr>
        <p:xfrm>
          <a:off x="685800" y="3121025"/>
          <a:ext cx="2790825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6" name="Equation" r:id="rId3" imgW="1117600" imgH="177800" progId="Equation.3">
                  <p:embed/>
                </p:oleObj>
              </mc:Choice>
              <mc:Fallback>
                <p:oleObj name="Equation" r:id="rId3" imgW="11176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5800" y="3121025"/>
                        <a:ext cx="2790825" cy="442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5729205"/>
              </p:ext>
            </p:extLst>
          </p:nvPr>
        </p:nvGraphicFramePr>
        <p:xfrm>
          <a:off x="812877" y="2459150"/>
          <a:ext cx="2189163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7" name="Equation" r:id="rId5" imgW="876300" imgH="203200" progId="Equation.3">
                  <p:embed/>
                </p:oleObj>
              </mc:Choice>
              <mc:Fallback>
                <p:oleObj name="Equation" r:id="rId5" imgW="876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12877" y="2459150"/>
                        <a:ext cx="2189163" cy="506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89613" y="1749913"/>
            <a:ext cx="556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</a:t>
            </a:r>
            <a:r>
              <a:rPr lang="en-US" sz="2800" baseline="-25000" dirty="0" smtClean="0"/>
              <a:t>1</a:t>
            </a:r>
            <a:endParaRPr lang="en-US" sz="28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1643389" y="1749913"/>
            <a:ext cx="556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</a:t>
            </a:r>
            <a:r>
              <a:rPr lang="en-US" sz="2800" baseline="-25000" dirty="0"/>
              <a:t>2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349703" y="3307085"/>
            <a:ext cx="775470" cy="15118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88138" y="2800066"/>
            <a:ext cx="4377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We’d like this value to be positive since it’s a positive value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667971" y="1730995"/>
            <a:ext cx="24518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(-1, -1, positive)</a:t>
            </a:r>
            <a:endParaRPr lang="en-US" sz="2800" dirty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200612" y="3631064"/>
            <a:ext cx="45246" cy="1146292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36084" y="4817027"/>
            <a:ext cx="2464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didn’t contribute, but could have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3191118" y="4777356"/>
            <a:ext cx="2384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contributed in the wrong direction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2222257" y="3631063"/>
            <a:ext cx="2445714" cy="1146292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98662" y="5771097"/>
            <a:ext cx="1313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decrease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88138" y="5771097"/>
            <a:ext cx="1313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decrease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4429" y="6232762"/>
            <a:ext cx="1104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0</a:t>
            </a:r>
            <a:r>
              <a:rPr lang="en-US" sz="2400" dirty="0" smtClean="0">
                <a:solidFill>
                  <a:srgbClr val="0000FF"/>
                </a:solidFill>
              </a:rPr>
              <a:t> -&gt; -1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74186" y="6232762"/>
            <a:ext cx="1001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1 -&gt; 0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84429" y="6232761"/>
            <a:ext cx="1104389" cy="461665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4562861" y="6238521"/>
            <a:ext cx="1104389" cy="461665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762131" y="4962022"/>
            <a:ext cx="2973440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Intuitively these make sense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Why change by 1?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Any other way of doing it?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86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532467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51916" y="3720278"/>
            <a:ext cx="5896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parameters for DT?  Perceptron?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04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636911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function)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769195" y="4721001"/>
            <a:ext cx="55968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criterion do decision tree learning and perceptron learning optimize?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47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989689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</a:p>
          <a:p>
            <a:pPr marL="617220" lvl="2" indent="-342900">
              <a:spcBef>
                <a:spcPts val="700"/>
              </a:spcBef>
              <a:buSzPct val="60000"/>
              <a:buFontTx/>
              <a:buChar char="-"/>
            </a:pPr>
            <a:r>
              <a:rPr lang="en-US" sz="2600" dirty="0" smtClean="0"/>
              <a:t>e.g. training error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the algorithm should try and minimize the criteria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sometimes in a heuristic way (i.e. non-optimally)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sometimes explicitly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5365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models in general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395133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</a:t>
            </a:r>
            <a:r>
              <a:rPr lang="en-US" dirty="0" smtClean="0"/>
              <a:t>)</a:t>
            </a:r>
          </a:p>
        </p:txBody>
      </p:sp>
      <p:sp>
        <p:nvSpPr>
          <p:cNvPr id="8" name="Oval 7"/>
          <p:cNvSpPr/>
          <p:nvPr/>
        </p:nvSpPr>
        <p:spPr>
          <a:xfrm>
            <a:off x="4064000" y="2370667"/>
            <a:ext cx="606778" cy="59266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2878667" y="2421467"/>
            <a:ext cx="420511" cy="46284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67976" y="3191787"/>
            <a:ext cx="5473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These are the parameters we want to learn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1367628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5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51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notation: indicator function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9349691"/>
              </p:ext>
            </p:extLst>
          </p:nvPr>
        </p:nvGraphicFramePr>
        <p:xfrm>
          <a:off x="2582510" y="2060222"/>
          <a:ext cx="3201987" cy="105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10" name="Equation" r:id="rId3" imgW="1689100" imgH="558800" progId="Equation.3">
                  <p:embed/>
                </p:oleObj>
              </mc:Choice>
              <mc:Fallback>
                <p:oleObj name="Equation" r:id="rId3" imgW="16891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2510" y="2060222"/>
                        <a:ext cx="3201987" cy="1058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5380" y="3595834"/>
            <a:ext cx="8056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Convenient notation for turning T/F answers into numbers/counts:</a:t>
            </a:r>
            <a:endParaRPr lang="en-US" sz="24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5747598"/>
              </p:ext>
            </p:extLst>
          </p:nvPr>
        </p:nvGraphicFramePr>
        <p:xfrm>
          <a:off x="1677330" y="4424716"/>
          <a:ext cx="5561012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11" name="Equation" r:id="rId5" imgW="2933700" imgH="368300" progId="Equation.3">
                  <p:embed/>
                </p:oleObj>
              </mc:Choice>
              <mc:Fallback>
                <p:oleObj name="Equation" r:id="rId5" imgW="29337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7330" y="4424716"/>
                        <a:ext cx="5561012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201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notation: dot-product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324556" y="1600200"/>
            <a:ext cx="8819444" cy="36350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Sometimes it is convenient to use </a:t>
            </a:r>
            <a:r>
              <a:rPr lang="en-US" sz="2400" dirty="0" smtClean="0">
                <a:solidFill>
                  <a:srgbClr val="FF6600"/>
                </a:solidFill>
              </a:rPr>
              <a:t>vector notation</a:t>
            </a:r>
          </a:p>
          <a:p>
            <a:pPr marL="0" indent="0">
              <a:buNone/>
            </a:pPr>
            <a:endParaRPr lang="en-US" sz="2400" dirty="0">
              <a:solidFill>
                <a:srgbClr val="FF66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We represent an example </a:t>
            </a:r>
            <a:r>
              <a:rPr lang="en-US" sz="2400" i="1" dirty="0" smtClean="0">
                <a:solidFill>
                  <a:srgbClr val="000000"/>
                </a:solidFill>
              </a:rPr>
              <a:t>f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1</a:t>
            </a:r>
            <a:r>
              <a:rPr lang="en-US" sz="2400" i="1" dirty="0" smtClean="0">
                <a:solidFill>
                  <a:srgbClr val="000000"/>
                </a:solidFill>
              </a:rPr>
              <a:t>, f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2</a:t>
            </a:r>
            <a:r>
              <a:rPr lang="en-US" sz="2400" i="1" dirty="0" smtClean="0">
                <a:solidFill>
                  <a:srgbClr val="000000"/>
                </a:solidFill>
              </a:rPr>
              <a:t>, …, </a:t>
            </a:r>
            <a:r>
              <a:rPr lang="en-US" sz="2400" i="1" dirty="0" err="1" smtClean="0">
                <a:solidFill>
                  <a:srgbClr val="000000"/>
                </a:solidFill>
              </a:rPr>
              <a:t>f</a:t>
            </a:r>
            <a:r>
              <a:rPr lang="en-US" sz="2400" i="1" baseline="-25000" dirty="0" err="1" smtClean="0">
                <a:solidFill>
                  <a:srgbClr val="000000"/>
                </a:solidFill>
              </a:rPr>
              <a:t>m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as a single vector, </a:t>
            </a:r>
            <a:r>
              <a:rPr lang="en-US" sz="2400" i="1" dirty="0" smtClean="0">
                <a:solidFill>
                  <a:srgbClr val="000000"/>
                </a:solidFill>
              </a:rPr>
              <a:t>x</a:t>
            </a:r>
          </a:p>
          <a:p>
            <a:pPr marL="0" indent="0">
              <a:buNone/>
            </a:pPr>
            <a:endParaRPr lang="en-US" sz="24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Similarly, we can represent the weight vector </a:t>
            </a:r>
            <a:r>
              <a:rPr lang="en-US" sz="2400" i="1" dirty="0" smtClean="0">
                <a:solidFill>
                  <a:srgbClr val="000000"/>
                </a:solidFill>
              </a:rPr>
              <a:t>w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1</a:t>
            </a:r>
            <a:r>
              <a:rPr lang="en-US" sz="2400" i="1" dirty="0" smtClean="0">
                <a:solidFill>
                  <a:srgbClr val="000000"/>
                </a:solidFill>
              </a:rPr>
              <a:t>, w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2</a:t>
            </a:r>
            <a:r>
              <a:rPr lang="en-US" sz="2400" i="1" dirty="0" smtClean="0">
                <a:solidFill>
                  <a:srgbClr val="000000"/>
                </a:solidFill>
              </a:rPr>
              <a:t>, …, </a:t>
            </a:r>
            <a:r>
              <a:rPr lang="en-US" sz="2400" i="1" dirty="0" err="1" smtClean="0">
                <a:solidFill>
                  <a:srgbClr val="000000"/>
                </a:solidFill>
              </a:rPr>
              <a:t>w</a:t>
            </a:r>
            <a:r>
              <a:rPr lang="en-US" sz="2400" i="1" baseline="-25000" dirty="0" err="1">
                <a:solidFill>
                  <a:srgbClr val="000000"/>
                </a:solidFill>
              </a:rPr>
              <a:t>m</a:t>
            </a:r>
            <a:r>
              <a:rPr lang="en-US" sz="2400" dirty="0" smtClean="0">
                <a:solidFill>
                  <a:srgbClr val="000000"/>
                </a:solidFill>
              </a:rPr>
              <a:t> as a single vector, </a:t>
            </a:r>
            <a:r>
              <a:rPr lang="en-US" sz="2400" i="1" dirty="0" smtClean="0">
                <a:solidFill>
                  <a:srgbClr val="000000"/>
                </a:solidFill>
              </a:rPr>
              <a:t>w</a:t>
            </a:r>
          </a:p>
          <a:p>
            <a:pPr marL="0" indent="0">
              <a:buNone/>
            </a:pPr>
            <a:endParaRPr lang="en-US" sz="24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The </a:t>
            </a:r>
            <a:r>
              <a:rPr lang="en-US" sz="2400" dirty="0" smtClean="0">
                <a:solidFill>
                  <a:srgbClr val="FF6600"/>
                </a:solidFill>
              </a:rPr>
              <a:t>dot-product </a:t>
            </a:r>
            <a:r>
              <a:rPr lang="en-US" sz="2400" dirty="0" smtClean="0">
                <a:solidFill>
                  <a:srgbClr val="000000"/>
                </a:solidFill>
              </a:rPr>
              <a:t>between two vectors </a:t>
            </a:r>
            <a:r>
              <a:rPr lang="en-US" sz="2400" i="1" dirty="0" smtClean="0">
                <a:solidFill>
                  <a:srgbClr val="000000"/>
                </a:solidFill>
              </a:rPr>
              <a:t>a</a:t>
            </a:r>
            <a:r>
              <a:rPr lang="en-US" sz="2400" dirty="0" smtClean="0">
                <a:solidFill>
                  <a:srgbClr val="000000"/>
                </a:solidFill>
              </a:rPr>
              <a:t> and </a:t>
            </a:r>
            <a:r>
              <a:rPr lang="en-US" sz="2400" i="1" dirty="0" smtClean="0">
                <a:solidFill>
                  <a:srgbClr val="000000"/>
                </a:solidFill>
              </a:rPr>
              <a:t>b</a:t>
            </a:r>
            <a:r>
              <a:rPr lang="en-US" sz="2400" dirty="0" smtClean="0">
                <a:solidFill>
                  <a:srgbClr val="000000"/>
                </a:solidFill>
              </a:rPr>
              <a:t> is defined as:</a:t>
            </a:r>
            <a:endParaRPr lang="en-US" sz="2400" dirty="0">
              <a:solidFill>
                <a:srgbClr val="000000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739244"/>
              </p:ext>
            </p:extLst>
          </p:nvPr>
        </p:nvGraphicFramePr>
        <p:xfrm>
          <a:off x="3125788" y="5322888"/>
          <a:ext cx="1708150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83" name="Equation" r:id="rId3" imgW="838200" imgH="482600" progId="Equation.3">
                  <p:embed/>
                </p:oleObj>
              </mc:Choice>
              <mc:Fallback>
                <p:oleObj name="Equation" r:id="rId3" imgW="838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5788" y="5322888"/>
                        <a:ext cx="1708150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455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395133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</a:t>
            </a:r>
            <a:r>
              <a:rPr lang="en-US" dirty="0" smtClean="0"/>
              <a:t>)</a:t>
            </a:r>
          </a:p>
        </p:txBody>
      </p:sp>
      <p:sp>
        <p:nvSpPr>
          <p:cNvPr id="8" name="Oval 7"/>
          <p:cNvSpPr/>
          <p:nvPr/>
        </p:nvSpPr>
        <p:spPr>
          <a:xfrm>
            <a:off x="4064000" y="2370667"/>
            <a:ext cx="606778" cy="59266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2878667" y="2421467"/>
            <a:ext cx="420511" cy="46284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67976" y="3191787"/>
            <a:ext cx="5473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These are the parameters we want to learn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1934837"/>
              </p:ext>
            </p:extLst>
          </p:nvPr>
        </p:nvGraphicFramePr>
        <p:xfrm>
          <a:off x="2800350" y="4938713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32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00350" y="4938713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476904" y="6010112"/>
            <a:ext cx="3205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What does this equation say?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6032114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33" name="Equation" r:id="rId6" imgW="1041400" imgH="330200" progId="Equation.3">
                  <p:embed/>
                </p:oleObj>
              </mc:Choice>
              <mc:Fallback>
                <p:oleObj name="Equation" r:id="rId6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417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0/1 loss function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7116213"/>
              </p:ext>
            </p:extLst>
          </p:nvPr>
        </p:nvGraphicFramePr>
        <p:xfrm>
          <a:off x="2827338" y="1608138"/>
          <a:ext cx="3175000" cy="1087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88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7338" y="1608138"/>
                        <a:ext cx="3175000" cy="1087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4921628"/>
              </p:ext>
            </p:extLst>
          </p:nvPr>
        </p:nvGraphicFramePr>
        <p:xfrm>
          <a:off x="428625" y="2849563"/>
          <a:ext cx="3984625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89" name="Equation" r:id="rId5" imgW="1955800" imgH="482600" progId="Equation.3">
                  <p:embed/>
                </p:oleObj>
              </mc:Choice>
              <mc:Fallback>
                <p:oleObj name="Equation" r:id="rId5" imgW="1955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8625" y="2849563"/>
                        <a:ext cx="3984625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249863" y="3031389"/>
            <a:ext cx="3317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distance from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03308" y="4152134"/>
            <a:ext cx="3626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whether or not the prediction and label agree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254568"/>
              </p:ext>
            </p:extLst>
          </p:nvPr>
        </p:nvGraphicFramePr>
        <p:xfrm>
          <a:off x="677863" y="4319588"/>
          <a:ext cx="3441700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90" name="Equation" r:id="rId7" imgW="1689100" imgH="215900" progId="Equation.3">
                  <p:embed/>
                </p:oleObj>
              </mc:Choice>
              <mc:Fallback>
                <p:oleObj name="Equation" r:id="rId7" imgW="1689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7863" y="4319588"/>
                        <a:ext cx="3441700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19904"/>
              </p:ext>
            </p:extLst>
          </p:nvPr>
        </p:nvGraphicFramePr>
        <p:xfrm>
          <a:off x="579437" y="5330825"/>
          <a:ext cx="39592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91" name="Equation" r:id="rId9" imgW="1943100" imgH="457200" progId="Equation.3">
                  <p:embed/>
                </p:oleObj>
              </mc:Choice>
              <mc:Fallback>
                <p:oleObj name="Equation" r:id="rId9" imgW="1943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9437" y="5330825"/>
                        <a:ext cx="39592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249863" y="5450887"/>
            <a:ext cx="3626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total number of mistakes, aka 0/1 loss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33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9115762"/>
              </p:ext>
            </p:extLst>
          </p:nvPr>
        </p:nvGraphicFramePr>
        <p:xfrm>
          <a:off x="2352675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45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52675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2137353"/>
              </p:ext>
            </p:extLst>
          </p:nvPr>
        </p:nvGraphicFramePr>
        <p:xfrm>
          <a:off x="1738313" y="5443538"/>
          <a:ext cx="3906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46" name="Equation" r:id="rId6" imgW="1917700" imgH="457200" progId="Equation.3">
                  <p:embed/>
                </p:oleObj>
              </mc:Choice>
              <mc:Fallback>
                <p:oleObj name="Equation" r:id="rId6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38313" y="5443538"/>
                        <a:ext cx="3906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7307296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47" name="Equation" r:id="rId8" imgW="1041400" imgH="330200" progId="Equation.3">
                  <p:embed/>
                </p:oleObj>
              </mc:Choice>
              <mc:Fallback>
                <p:oleObj name="Equation" r:id="rId8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291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Gradient Descent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Gradient descent is a first-order iterative optimization algorithm for finding the minimum of a function. </a:t>
            </a:r>
            <a:endParaRPr lang="en-US" sz="3200" dirty="0" smtClean="0"/>
          </a:p>
          <a:p>
            <a:r>
              <a:rPr lang="en-US" sz="3200" dirty="0" smtClean="0"/>
              <a:t>To </a:t>
            </a:r>
            <a:r>
              <a:rPr lang="en-US" sz="3200" dirty="0"/>
              <a:t>find a local minimum of a function using gradient descent, one takes steps proportional to the negative of the gradient (or approximate gradient) of the function at the current point.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167682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loss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1466600"/>
              </p:ext>
            </p:extLst>
          </p:nvPr>
        </p:nvGraphicFramePr>
        <p:xfrm>
          <a:off x="974725" y="2141538"/>
          <a:ext cx="39100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79" name="Equation" r:id="rId3" imgW="1917700" imgH="457200" progId="Equation.3">
                  <p:embed/>
                </p:oleObj>
              </mc:Choice>
              <mc:Fallback>
                <p:oleObj name="Equation" r:id="rId3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4725" y="2141538"/>
                        <a:ext cx="39100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74793" y="4149777"/>
            <a:ext cx="470165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do this?</a:t>
            </a:r>
          </a:p>
          <a:p>
            <a:r>
              <a:rPr lang="en-US" sz="2800" dirty="0" smtClean="0">
                <a:solidFill>
                  <a:srgbClr val="FF0000"/>
                </a:solidFill>
              </a:rPr>
              <a:t>How do we </a:t>
            </a:r>
            <a:r>
              <a:rPr lang="en-US" sz="2800" i="1" dirty="0" smtClean="0">
                <a:solidFill>
                  <a:srgbClr val="FF0000"/>
                </a:solidFill>
              </a:rPr>
              <a:t>minimize</a:t>
            </a:r>
            <a:r>
              <a:rPr lang="en-US" sz="2800" dirty="0" smtClean="0">
                <a:solidFill>
                  <a:srgbClr val="FF0000"/>
                </a:solidFill>
              </a:rPr>
              <a:t> a function?</a:t>
            </a:r>
          </a:p>
          <a:p>
            <a:r>
              <a:rPr lang="en-US" sz="2800" dirty="0" smtClean="0">
                <a:solidFill>
                  <a:srgbClr val="FF0000"/>
                </a:solidFill>
              </a:rPr>
              <a:t>Why is it hard for this function?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77555" y="2141538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61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in one dimension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859900" y="5061466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859900" y="3126722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12648" y="2757390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4321820"/>
              </p:ext>
            </p:extLst>
          </p:nvPr>
        </p:nvGraphicFramePr>
        <p:xfrm>
          <a:off x="2444750" y="1676400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47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4750" y="1676400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117075" y="5458556"/>
            <a:ext cx="6068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Each time we change w such that the example is right/wrong the loss will increase/decrease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859900" y="3344333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25222" y="3344333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425222" y="3852333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975556" y="2757390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1975556" y="2757390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991556" y="2757390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991556" y="4402667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22889" y="4402667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922889" y="4717344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473222" y="3126722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4473223" y="3126722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5559778" y="3126722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559779" y="4717344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223000" y="4853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9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over all w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859900" y="5061466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859900" y="3126722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12648" y="2757390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17075" y="5458556"/>
            <a:ext cx="6068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Each new feature we add (i.e. weights) adds another dimension to this space!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859900" y="3344333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25222" y="3344333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425222" y="3852333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975556" y="2757390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1975556" y="2757390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991556" y="2757390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991556" y="4402667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22889" y="4402667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922889" y="4717344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473222" y="3126722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4473223" y="3126722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5559778" y="3126722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559779" y="4717344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223000" y="4853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006418"/>
              </p:ext>
            </p:extLst>
          </p:nvPr>
        </p:nvGraphicFramePr>
        <p:xfrm>
          <a:off x="2444750" y="1676400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68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4750" y="1676400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368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loss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333523"/>
              </p:ext>
            </p:extLst>
          </p:nvPr>
        </p:nvGraphicFramePr>
        <p:xfrm>
          <a:off x="976313" y="2141538"/>
          <a:ext cx="39084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03" name="Equation" r:id="rId3" imgW="1917700" imgH="457200" progId="Equation.3">
                  <p:embed/>
                </p:oleObj>
              </mc:Choice>
              <mc:Fallback>
                <p:oleObj name="Equation" r:id="rId3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6313" y="2141538"/>
                        <a:ext cx="39084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95380" y="3323722"/>
            <a:ext cx="67430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This turns out to be hard (in fact, NP-HARD </a:t>
            </a:r>
            <a:r>
              <a:rPr lang="en-US" sz="2800" dirty="0" smtClean="0">
                <a:solidFill>
                  <a:srgbClr val="0000FF"/>
                </a:solidFill>
                <a:sym typeface="Wingdings"/>
              </a:rPr>
              <a:t>)</a:t>
            </a:r>
            <a:endParaRPr lang="en-US" sz="2800" dirty="0" smtClean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77555" y="2141538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0563" y="4002165"/>
            <a:ext cx="69509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Challenge: 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small changes in any w can have large changes in the loss (the change isn’t continuous)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there can be many, many local minima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at any give point, we don’t have much information to direct us towards any minima</a:t>
            </a:r>
          </a:p>
        </p:txBody>
      </p:sp>
    </p:spTree>
    <p:extLst>
      <p:ext uri="{BB962C8B-B14F-4D97-AF65-F5344CB8AC3E}">
        <p14:creationId xmlns:p14="http://schemas.microsoft.com/office/powerpoint/2010/main" val="337639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manageable loss functions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1861751" y="4073689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861751" y="2138945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14499" y="1769613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61751" y="2356556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427073" y="2356556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427073" y="2864556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977407" y="1769613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977407" y="1769613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3993407" y="1769613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93407" y="3414890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924740" y="3414890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24740" y="3729567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5475073" y="2138945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475074" y="2138945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561629" y="2138945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561630" y="3729567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224851" y="386522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0832" y="4234555"/>
            <a:ext cx="7744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property/properties do we want from our loss function?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02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manageable loss functions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0832" y="4869555"/>
            <a:ext cx="73460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Ideally, continues (i.e. differentiable) so we get an indication of direction of minimization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Only one minima</a:t>
            </a:r>
          </a:p>
          <a:p>
            <a:pPr marL="342900" indent="-342900">
              <a:buFontTx/>
              <a:buChar char="-"/>
            </a:pP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1163978" y="3885130"/>
            <a:ext cx="728957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98349" y="363822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1163978" y="2576149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11764" y="2060753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30" name="Freeform 29"/>
          <p:cNvSpPr/>
          <p:nvPr/>
        </p:nvSpPr>
        <p:spPr>
          <a:xfrm>
            <a:off x="2005526" y="2420926"/>
            <a:ext cx="4219222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7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75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Convex functions look something like: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363" y="2374898"/>
            <a:ext cx="3340100" cy="243840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1627918" y="2977444"/>
            <a:ext cx="1730525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86556" y="5377893"/>
            <a:ext cx="70414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One definition: The line segment between any two points on the function is </a:t>
            </a:r>
            <a:r>
              <a:rPr lang="en-US" sz="2800" i="1" dirty="0" smtClean="0">
                <a:solidFill>
                  <a:srgbClr val="0000FF"/>
                </a:solidFill>
              </a:rPr>
              <a:t>above </a:t>
            </a:r>
            <a:r>
              <a:rPr lang="en-US" sz="2800" dirty="0" smtClean="0">
                <a:solidFill>
                  <a:srgbClr val="0000FF"/>
                </a:solidFill>
              </a:rPr>
              <a:t>the function</a:t>
            </a:r>
            <a:endParaRPr lang="en-US" sz="2800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52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70746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For many applications, we really would like to minimize the 0/1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dirty="0" smtClean="0">
                <a:solidFill>
                  <a:srgbClr val="FF6600"/>
                </a:solidFill>
              </a:rPr>
              <a:t>surrogate loss function </a:t>
            </a:r>
            <a:r>
              <a:rPr lang="en-US" dirty="0" smtClean="0"/>
              <a:t>is a loss function that provides an upper bound on the actual loss function (in this case, 0/1)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We’d like to identify convex surrogate loss functions to make them easier to minimize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Key to a loss function is how it scores the difference between the actual label y and the predicted label y’</a:t>
            </a:r>
          </a:p>
        </p:txBody>
      </p:sp>
    </p:spTree>
    <p:extLst>
      <p:ext uri="{BB962C8B-B14F-4D97-AF65-F5344CB8AC3E}">
        <p14:creationId xmlns:p14="http://schemas.microsoft.com/office/powerpoint/2010/main" val="79749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52826" y="3306337"/>
            <a:ext cx="482599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Ideas?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Some function that is a proxy for error, but is continuous and convex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07655"/>
              </p:ext>
            </p:extLst>
          </p:nvPr>
        </p:nvGraphicFramePr>
        <p:xfrm>
          <a:off x="3478388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5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388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87777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1556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498896"/>
              </p:ext>
            </p:extLst>
          </p:nvPr>
        </p:nvGraphicFramePr>
        <p:xfrm>
          <a:off x="3478388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46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388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87777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1336680" y="3199115"/>
            <a:ext cx="108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Hinge:</a:t>
            </a:r>
            <a:endParaRPr lang="en-US" sz="28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6958303"/>
              </p:ext>
            </p:extLst>
          </p:nvPr>
        </p:nvGraphicFramePr>
        <p:xfrm>
          <a:off x="3492499" y="3220811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47" name="Equation" r:id="rId5" imgW="1422400" imgH="203200" progId="Equation.3">
                  <p:embed/>
                </p:oleObj>
              </mc:Choice>
              <mc:Fallback>
                <p:oleObj name="Equation" r:id="rId5" imgW="1422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2499" y="3220811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67309" y="4132567"/>
            <a:ext cx="1924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Exponential:</a:t>
            </a:r>
            <a:endParaRPr lang="en-US" sz="28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790775"/>
              </p:ext>
            </p:extLst>
          </p:nvPr>
        </p:nvGraphicFramePr>
        <p:xfrm>
          <a:off x="3583652" y="4211816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48" name="Equation" r:id="rId7" imgW="1155700" imgH="203200" progId="Equation.3">
                  <p:embed/>
                </p:oleObj>
              </mc:Choice>
              <mc:Fallback>
                <p:oleObj name="Equation" r:id="rId7" imgW="1155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83652" y="4211816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12648" y="5225691"/>
            <a:ext cx="2090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Squared loss:</a:t>
            </a:r>
            <a:endParaRPr lang="en-US" sz="28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5429093"/>
              </p:ext>
            </p:extLst>
          </p:nvPr>
        </p:nvGraphicFramePr>
        <p:xfrm>
          <a:off x="3583652" y="5282359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49" name="Equation" r:id="rId9" imgW="1054100" imgH="228600" progId="Equation.3">
                  <p:embed/>
                </p:oleObj>
              </mc:Choice>
              <mc:Fallback>
                <p:oleObj name="Equation" r:id="rId9" imgW="1054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83652" y="5282359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314222" y="6108890"/>
            <a:ext cx="4897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do these work?  What do they penalize?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94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Linear models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648" y="1684160"/>
            <a:ext cx="7772400" cy="16002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dirty="0">
                <a:ea typeface="ＭＳ Ｐゴシック" pitchFamily="-110" charset="-128"/>
                <a:cs typeface="ＭＳ Ｐゴシック" pitchFamily="-110" charset="-128"/>
              </a:rPr>
              <a:t>A strong high-bias assumption is </a:t>
            </a:r>
            <a:r>
              <a:rPr lang="en-US" sz="2400" i="1" dirty="0">
                <a:solidFill>
                  <a:srgbClr val="FF6600"/>
                </a:solidFill>
                <a:ea typeface="ＭＳ Ｐゴシック" pitchFamily="-110" charset="-128"/>
                <a:cs typeface="ＭＳ Ｐゴシック" pitchFamily="-110" charset="-128"/>
              </a:rPr>
              <a:t>linear </a:t>
            </a:r>
            <a:r>
              <a:rPr lang="en-US" sz="2400" i="1" dirty="0" err="1">
                <a:solidFill>
                  <a:srgbClr val="FF6600"/>
                </a:solidFill>
                <a:ea typeface="ＭＳ Ｐゴシック" pitchFamily="-110" charset="-128"/>
                <a:cs typeface="ＭＳ Ｐゴシック" pitchFamily="-110" charset="-128"/>
              </a:rPr>
              <a:t>separability</a:t>
            </a:r>
            <a:r>
              <a:rPr lang="en-US" sz="2400" dirty="0" smtClean="0">
                <a:ea typeface="ＭＳ Ｐゴシック" pitchFamily="-110" charset="-128"/>
                <a:cs typeface="ＭＳ Ｐゴシック" pitchFamily="-110" charset="-128"/>
              </a:rPr>
              <a:t>:</a:t>
            </a:r>
            <a:endParaRPr lang="en-US" sz="2400" dirty="0">
              <a:ea typeface="ＭＳ Ｐゴシック" pitchFamily="-110" charset="-128"/>
              <a:cs typeface="ＭＳ Ｐゴシック" pitchFamily="-110" charset="-128"/>
            </a:endParaRPr>
          </a:p>
          <a:p>
            <a:pPr lvl="1" eaLnBrk="1" hangingPunct="1"/>
            <a:r>
              <a:rPr lang="en-US" sz="2400" dirty="0"/>
              <a:t>in 2 dimensions, can separate classes by a line</a:t>
            </a:r>
          </a:p>
          <a:p>
            <a:pPr lvl="1" eaLnBrk="1" hangingPunct="1"/>
            <a:r>
              <a:rPr lang="en-US" sz="2400" dirty="0"/>
              <a:t>in higher dimensions, need </a:t>
            </a:r>
            <a:r>
              <a:rPr lang="en-US" sz="2400" dirty="0" err="1" smtClean="0"/>
              <a:t>hyperplanes</a:t>
            </a:r>
            <a:r>
              <a:rPr lang="en-US" sz="2400" dirty="0"/>
              <a:t/>
            </a:r>
            <a:br>
              <a:rPr lang="en-US" sz="2400" dirty="0"/>
            </a:br>
            <a:endParaRPr lang="en-US" sz="2800" dirty="0"/>
          </a:p>
          <a:p>
            <a:pPr marL="45720" indent="0">
              <a:buNone/>
            </a:pPr>
            <a:r>
              <a:rPr lang="en-US" sz="2400" dirty="0" smtClean="0"/>
              <a:t>A </a:t>
            </a:r>
            <a:r>
              <a:rPr lang="en-US" sz="2400" i="1" dirty="0" smtClean="0">
                <a:solidFill>
                  <a:srgbClr val="FF6600"/>
                </a:solidFill>
              </a:rPr>
              <a:t>linear model </a:t>
            </a:r>
            <a:r>
              <a:rPr lang="en-US" sz="2400" dirty="0" smtClean="0"/>
              <a:t>is a model that assumes the data is linearly separable</a:t>
            </a:r>
            <a:endParaRPr lang="en-US" sz="2400" dirty="0"/>
          </a:p>
        </p:txBody>
      </p:sp>
      <p:sp>
        <p:nvSpPr>
          <p:cNvPr id="43015" name="Oval 28"/>
          <p:cNvSpPr>
            <a:spLocks noChangeArrowheads="1"/>
          </p:cNvSpPr>
          <p:nvPr/>
        </p:nvSpPr>
        <p:spPr bwMode="auto">
          <a:xfrm>
            <a:off x="3018905" y="452109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Oval 29"/>
          <p:cNvSpPr>
            <a:spLocks noChangeArrowheads="1"/>
          </p:cNvSpPr>
          <p:nvPr/>
        </p:nvSpPr>
        <p:spPr bwMode="auto">
          <a:xfrm>
            <a:off x="4465320" y="49354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Oval 31"/>
          <p:cNvSpPr>
            <a:spLocks noChangeArrowheads="1"/>
          </p:cNvSpPr>
          <p:nvPr/>
        </p:nvSpPr>
        <p:spPr bwMode="auto">
          <a:xfrm>
            <a:off x="3118658" y="484335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Oval 32"/>
          <p:cNvSpPr>
            <a:spLocks noChangeArrowheads="1"/>
          </p:cNvSpPr>
          <p:nvPr/>
        </p:nvSpPr>
        <p:spPr bwMode="auto">
          <a:xfrm>
            <a:off x="3218411" y="54878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0" name="Oval 33"/>
          <p:cNvSpPr>
            <a:spLocks noChangeArrowheads="1"/>
          </p:cNvSpPr>
          <p:nvPr/>
        </p:nvSpPr>
        <p:spPr bwMode="auto">
          <a:xfrm>
            <a:off x="3816927" y="452109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1" name="Oval 34"/>
          <p:cNvSpPr>
            <a:spLocks noChangeArrowheads="1"/>
          </p:cNvSpPr>
          <p:nvPr/>
        </p:nvSpPr>
        <p:spPr bwMode="auto">
          <a:xfrm>
            <a:off x="2819400" y="51195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2" name="Oval 35"/>
          <p:cNvSpPr>
            <a:spLocks noChangeArrowheads="1"/>
          </p:cNvSpPr>
          <p:nvPr/>
        </p:nvSpPr>
        <p:spPr bwMode="auto">
          <a:xfrm>
            <a:off x="3517669" y="4981472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3" name="Oval 36"/>
          <p:cNvSpPr>
            <a:spLocks noChangeArrowheads="1"/>
          </p:cNvSpPr>
          <p:nvPr/>
        </p:nvSpPr>
        <p:spPr bwMode="auto">
          <a:xfrm>
            <a:off x="3966556" y="47512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4" name="Oval 37"/>
          <p:cNvSpPr>
            <a:spLocks noChangeArrowheads="1"/>
          </p:cNvSpPr>
          <p:nvPr/>
        </p:nvSpPr>
        <p:spPr bwMode="auto">
          <a:xfrm>
            <a:off x="3717175" y="54878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5" name="Oval 38"/>
          <p:cNvSpPr>
            <a:spLocks noChangeArrowheads="1"/>
          </p:cNvSpPr>
          <p:nvPr/>
        </p:nvSpPr>
        <p:spPr bwMode="auto">
          <a:xfrm>
            <a:off x="4565073" y="438298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6" name="Oval 39"/>
          <p:cNvSpPr>
            <a:spLocks noChangeArrowheads="1"/>
          </p:cNvSpPr>
          <p:nvPr/>
        </p:nvSpPr>
        <p:spPr bwMode="auto">
          <a:xfrm>
            <a:off x="4664825" y="53037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7" name="Oval 40"/>
          <p:cNvSpPr>
            <a:spLocks noChangeArrowheads="1"/>
          </p:cNvSpPr>
          <p:nvPr/>
        </p:nvSpPr>
        <p:spPr bwMode="auto">
          <a:xfrm>
            <a:off x="4764578" y="45671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8" name="Oval 41"/>
          <p:cNvSpPr>
            <a:spLocks noChangeArrowheads="1"/>
          </p:cNvSpPr>
          <p:nvPr/>
        </p:nvSpPr>
        <p:spPr bwMode="auto">
          <a:xfrm>
            <a:off x="5462847" y="465920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9" name="Oval 42"/>
          <p:cNvSpPr>
            <a:spLocks noChangeArrowheads="1"/>
          </p:cNvSpPr>
          <p:nvPr/>
        </p:nvSpPr>
        <p:spPr bwMode="auto">
          <a:xfrm>
            <a:off x="4964084" y="475128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47"/>
          <p:cNvSpPr>
            <a:spLocks noChangeShapeType="1"/>
          </p:cNvSpPr>
          <p:nvPr/>
        </p:nvSpPr>
        <p:spPr bwMode="auto">
          <a:xfrm flipH="1">
            <a:off x="4191000" y="4154384"/>
            <a:ext cx="76200" cy="251460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4" name="Oval 29"/>
          <p:cNvSpPr>
            <a:spLocks noChangeArrowheads="1"/>
          </p:cNvSpPr>
          <p:nvPr/>
        </p:nvSpPr>
        <p:spPr bwMode="auto">
          <a:xfrm>
            <a:off x="4672944" y="556636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Oval 38"/>
          <p:cNvSpPr>
            <a:spLocks noChangeArrowheads="1"/>
          </p:cNvSpPr>
          <p:nvPr/>
        </p:nvSpPr>
        <p:spPr bwMode="auto">
          <a:xfrm>
            <a:off x="4772697" y="501391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Oval 39"/>
          <p:cNvSpPr>
            <a:spLocks noChangeArrowheads="1"/>
          </p:cNvSpPr>
          <p:nvPr/>
        </p:nvSpPr>
        <p:spPr bwMode="auto">
          <a:xfrm>
            <a:off x="4467473" y="593466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Oval 40"/>
          <p:cNvSpPr>
            <a:spLocks noChangeArrowheads="1"/>
          </p:cNvSpPr>
          <p:nvPr/>
        </p:nvSpPr>
        <p:spPr bwMode="auto">
          <a:xfrm>
            <a:off x="5009018" y="506922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Oval 41"/>
          <p:cNvSpPr>
            <a:spLocks noChangeArrowheads="1"/>
          </p:cNvSpPr>
          <p:nvPr/>
        </p:nvSpPr>
        <p:spPr bwMode="auto">
          <a:xfrm>
            <a:off x="5578431" y="525332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Oval 42"/>
          <p:cNvSpPr>
            <a:spLocks noChangeArrowheads="1"/>
          </p:cNvSpPr>
          <p:nvPr/>
        </p:nvSpPr>
        <p:spPr bwMode="auto">
          <a:xfrm>
            <a:off x="5171708" y="538221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40"/>
          <p:cNvSpPr>
            <a:spLocks noChangeArrowheads="1"/>
          </p:cNvSpPr>
          <p:nvPr/>
        </p:nvSpPr>
        <p:spPr bwMode="auto">
          <a:xfrm>
            <a:off x="4977338" y="566334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41"/>
          <p:cNvSpPr>
            <a:spLocks noChangeArrowheads="1"/>
          </p:cNvSpPr>
          <p:nvPr/>
        </p:nvSpPr>
        <p:spPr bwMode="auto">
          <a:xfrm>
            <a:off x="5546751" y="584744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42"/>
          <p:cNvSpPr>
            <a:spLocks noChangeArrowheads="1"/>
          </p:cNvSpPr>
          <p:nvPr/>
        </p:nvSpPr>
        <p:spPr bwMode="auto">
          <a:xfrm>
            <a:off x="5140028" y="59763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31"/>
          <p:cNvSpPr>
            <a:spLocks noChangeArrowheads="1"/>
          </p:cNvSpPr>
          <p:nvPr/>
        </p:nvSpPr>
        <p:spPr bwMode="auto">
          <a:xfrm>
            <a:off x="2976530" y="556631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3076283" y="62108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Oval 34"/>
          <p:cNvSpPr>
            <a:spLocks noChangeArrowheads="1"/>
          </p:cNvSpPr>
          <p:nvPr/>
        </p:nvSpPr>
        <p:spPr bwMode="auto">
          <a:xfrm>
            <a:off x="2677272" y="58425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Oval 35"/>
          <p:cNvSpPr>
            <a:spLocks noChangeArrowheads="1"/>
          </p:cNvSpPr>
          <p:nvPr/>
        </p:nvSpPr>
        <p:spPr bwMode="auto">
          <a:xfrm>
            <a:off x="3375541" y="570442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Oval 37"/>
          <p:cNvSpPr>
            <a:spLocks noChangeArrowheads="1"/>
          </p:cNvSpPr>
          <p:nvPr/>
        </p:nvSpPr>
        <p:spPr bwMode="auto">
          <a:xfrm>
            <a:off x="3575047" y="62108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Oval 37"/>
          <p:cNvSpPr>
            <a:spLocks noChangeArrowheads="1"/>
          </p:cNvSpPr>
          <p:nvPr/>
        </p:nvSpPr>
        <p:spPr bwMode="auto">
          <a:xfrm>
            <a:off x="3980023" y="571390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Oval 38"/>
          <p:cNvSpPr>
            <a:spLocks noChangeArrowheads="1"/>
          </p:cNvSpPr>
          <p:nvPr/>
        </p:nvSpPr>
        <p:spPr bwMode="auto">
          <a:xfrm>
            <a:off x="3638389" y="593044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760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0791092"/>
              </p:ext>
            </p:extLst>
          </p:nvPr>
        </p:nvGraphicFramePr>
        <p:xfrm>
          <a:off x="1409611" y="164689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22" name="Equation" r:id="rId4" imgW="1155700" imgH="241300" progId="Equation.3">
                  <p:embed/>
                </p:oleObj>
              </mc:Choice>
              <mc:Fallback>
                <p:oleObj name="Equation" r:id="rId4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9611" y="164689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69960" y="1646893"/>
            <a:ext cx="98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0/1 loss: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287605"/>
            <a:ext cx="140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Squared loss: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2443403"/>
              </p:ext>
            </p:extLst>
          </p:nvPr>
        </p:nvGraphicFramePr>
        <p:xfrm>
          <a:off x="1615986" y="2259191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23" name="Equation" r:id="rId6" imgW="1054100" imgH="228600" progId="Equation.3">
                  <p:embed/>
                </p:oleObj>
              </mc:Choice>
              <mc:Fallback>
                <p:oleObj name="Equation" r:id="rId6" imgW="1054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15986" y="2259191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088346" y="1675267"/>
            <a:ext cx="76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Hinge: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8501618"/>
              </p:ext>
            </p:extLst>
          </p:nvPr>
        </p:nvGraphicFramePr>
        <p:xfrm>
          <a:off x="5063595" y="1646893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24" name="Equation" r:id="rId8" imgW="1422400" imgH="203200" progId="Equation.3">
                  <p:embed/>
                </p:oleObj>
              </mc:Choice>
              <mc:Fallback>
                <p:oleObj name="Equation" r:id="rId8" imgW="1422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63595" y="1646893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903105" y="2259191"/>
            <a:ext cx="13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Exponential:</a:t>
            </a:r>
            <a:endParaRPr lang="en-US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5573863"/>
              </p:ext>
            </p:extLst>
          </p:nvPr>
        </p:nvGraphicFramePr>
        <p:xfrm>
          <a:off x="5389874" y="2259191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25" name="Equation" r:id="rId10" imgW="1155700" imgH="203200" progId="Equation.3">
                  <p:embed/>
                </p:oleObj>
              </mc:Choice>
              <mc:Fallback>
                <p:oleObj name="Equation" r:id="rId10" imgW="1155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89874" y="2259191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2"/>
          <a:srcRect l="5062" t="5872"/>
          <a:stretch/>
        </p:blipFill>
        <p:spPr>
          <a:xfrm>
            <a:off x="1409612" y="2877406"/>
            <a:ext cx="6201052" cy="382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30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32830"/>
              </p:ext>
            </p:extLst>
          </p:nvPr>
        </p:nvGraphicFramePr>
        <p:xfrm>
          <a:off x="2408442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92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08442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4947343"/>
              </p:ext>
            </p:extLst>
          </p:nvPr>
        </p:nvGraphicFramePr>
        <p:xfrm>
          <a:off x="1725613" y="5443538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93" name="Equation" r:id="rId6" imgW="1930400" imgH="457200" progId="Equation.3">
                  <p:embed/>
                </p:oleObj>
              </mc:Choice>
              <mc:Fallback>
                <p:oleObj name="Equation" r:id="rId6" imgW="1930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25613" y="5443538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</a:t>
            </a:r>
            <a:r>
              <a:rPr lang="en-US" sz="2400" dirty="0" smtClean="0">
                <a:solidFill>
                  <a:srgbClr val="FF0000"/>
                </a:solidFill>
              </a:rPr>
              <a:t>surrogate loss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9438" y="3795713"/>
            <a:ext cx="3106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use a convex </a:t>
            </a:r>
            <a:r>
              <a:rPr lang="en-US" sz="2400" dirty="0">
                <a:solidFill>
                  <a:srgbClr val="FF0000"/>
                </a:solidFill>
              </a:rPr>
              <a:t>s</a:t>
            </a:r>
            <a:r>
              <a:rPr lang="en-US" sz="2400" dirty="0" smtClean="0">
                <a:solidFill>
                  <a:srgbClr val="FF0000"/>
                </a:solidFill>
              </a:rPr>
              <a:t>urrogate loss function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848296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94" name="Equation" r:id="rId8" imgW="1041400" imgH="330200" progId="Equation.3">
                  <p:embed/>
                </p:oleObj>
              </mc:Choice>
              <mc:Fallback>
                <p:oleObj name="Equation" r:id="rId8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2880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minimum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58" y="1549699"/>
            <a:ext cx="2324100" cy="349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970" y="2197100"/>
            <a:ext cx="3289300" cy="2463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819" y="5102678"/>
            <a:ext cx="88883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You’re blindfolded, but you can see out of the bottom of the blindfold to the ground right by your feet.  I drop you off somewhere and tell you that you’re in a convex shaped valley and escape is at the bottom/minimum.  How do you get out?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676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minimum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58" y="1549699"/>
            <a:ext cx="2324100" cy="349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59000" y="5544445"/>
            <a:ext cx="4956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do this for a function?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4903420" y="400755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37791" y="376065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903420" y="269857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51206" y="218317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5116530" y="255251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(i.e. direction to move) in that dimension</a:t>
            </a:r>
            <a:endParaRPr lang="en-US" sz="2800" dirty="0" smtClean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5621262" y="472878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155633" y="448188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621262" y="341980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69048" y="290440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5834372" y="327374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279444" y="4035779"/>
            <a:ext cx="155222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5621262" y="3273741"/>
            <a:ext cx="1660071" cy="2046148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526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</a:t>
            </a:r>
            <a:r>
              <a:rPr lang="en-US" sz="2800" dirty="0">
                <a:solidFill>
                  <a:srgbClr val="000000"/>
                </a:solidFill>
              </a:rPr>
              <a:t>(i.e. direction to move) in </a:t>
            </a:r>
            <a:r>
              <a:rPr lang="en-US" sz="2800" dirty="0" smtClean="0">
                <a:solidFill>
                  <a:srgbClr val="000000"/>
                </a:solidFill>
              </a:rPr>
              <a:t>that dimension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Approach:</a:t>
            </a:r>
          </a:p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  <a:endParaRPr lang="en-US" sz="1600" dirty="0" smtClean="0"/>
          </a:p>
          <a:p>
            <a:pPr lvl="1"/>
            <a:endParaRPr lang="en-US" sz="2400" dirty="0" smtClean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5621262" y="472878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155633" y="448188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621262" y="341980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69048" y="290440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5834372" y="327374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79444" y="3993446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431844" y="417406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598355" y="4340579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764866" y="4535312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987821" y="463126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097888" y="4614336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3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</a:t>
            </a:r>
            <a:r>
              <a:rPr lang="en-US" sz="2800" dirty="0">
                <a:solidFill>
                  <a:srgbClr val="000000"/>
                </a:solidFill>
              </a:rPr>
              <a:t>(i.e. direction to move) in </a:t>
            </a:r>
            <a:r>
              <a:rPr lang="en-US" sz="2800" dirty="0" smtClean="0">
                <a:solidFill>
                  <a:srgbClr val="000000"/>
                </a:solidFill>
              </a:rPr>
              <a:t>that dimension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Approach:</a:t>
            </a:r>
          </a:p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  <a:endParaRPr lang="en-US" sz="1600" dirty="0" smtClean="0"/>
          </a:p>
          <a:p>
            <a:pPr lvl="1"/>
            <a:endParaRPr lang="en-US" sz="2400" dirty="0" smtClean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419" y="2792589"/>
            <a:ext cx="3336581" cy="238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2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8908941"/>
              </p:ext>
            </p:extLst>
          </p:nvPr>
        </p:nvGraphicFramePr>
        <p:xfrm>
          <a:off x="2300288" y="3924300"/>
          <a:ext cx="2986087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16" name="Equation" r:id="rId3" imgW="1447800" imgH="444500" progId="Equation.3">
                  <p:embed/>
                </p:oleObj>
              </mc:Choice>
              <mc:Fallback>
                <p:oleObj name="Equation" r:id="rId3" imgW="14478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288" y="3924300"/>
                        <a:ext cx="2986087" cy="915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 bwMode="auto">
          <a:xfrm rot="5400000" flipH="1" flipV="1">
            <a:off x="2895600" y="4876800"/>
            <a:ext cx="914400" cy="304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2015067" y="5638800"/>
            <a:ext cx="2147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What does this do?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2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25027"/>
              </p:ext>
            </p:extLst>
          </p:nvPr>
        </p:nvGraphicFramePr>
        <p:xfrm>
          <a:off x="2300288" y="3924300"/>
          <a:ext cx="2986087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59" name="Equation" r:id="rId3" imgW="1447800" imgH="444500" progId="Equation.3">
                  <p:embed/>
                </p:oleObj>
              </mc:Choice>
              <mc:Fallback>
                <p:oleObj name="Equation" r:id="rId3" imgW="14478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288" y="3924300"/>
                        <a:ext cx="2986087" cy="915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 bwMode="auto">
          <a:xfrm rot="5400000" flipH="1" flipV="1">
            <a:off x="2895600" y="4876800"/>
            <a:ext cx="914400" cy="304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914400" y="5638800"/>
            <a:ext cx="57883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learning rate (how much we want to move in the error direction, often this will change over time)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39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8077412"/>
              </p:ext>
            </p:extLst>
          </p:nvPr>
        </p:nvGraphicFramePr>
        <p:xfrm>
          <a:off x="2460625" y="1831975"/>
          <a:ext cx="3494088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42" name="Equation" r:id="rId3" imgW="1714500" imgH="469900" progId="Equation.3">
                  <p:embed/>
                </p:oleObj>
              </mc:Choice>
              <mc:Fallback>
                <p:oleObj name="Equation" r:id="rId3" imgW="17145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60625" y="1831975"/>
                        <a:ext cx="3494088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121542"/>
              </p:ext>
            </p:extLst>
          </p:nvPr>
        </p:nvGraphicFramePr>
        <p:xfrm>
          <a:off x="1095375" y="1882775"/>
          <a:ext cx="1138238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43" name="Equation" r:id="rId5" imgW="558800" imgH="444500" progId="Equation.3">
                  <p:embed/>
                </p:oleObj>
              </mc:Choice>
              <mc:Fallback>
                <p:oleObj name="Equation" r:id="rId5" imgW="5588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95375" y="1882775"/>
                        <a:ext cx="1138238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6379522"/>
              </p:ext>
            </p:extLst>
          </p:nvPr>
        </p:nvGraphicFramePr>
        <p:xfrm>
          <a:off x="2460625" y="2998788"/>
          <a:ext cx="5229225" cy="95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44" name="Equation" r:id="rId7" imgW="2565400" imgH="469900" progId="Equation.3">
                  <p:embed/>
                </p:oleObj>
              </mc:Choice>
              <mc:Fallback>
                <p:oleObj name="Equation" r:id="rId7" imgW="25654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60625" y="2998788"/>
                        <a:ext cx="5229225" cy="95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385612"/>
              </p:ext>
            </p:extLst>
          </p:nvPr>
        </p:nvGraphicFramePr>
        <p:xfrm>
          <a:off x="2460625" y="4178300"/>
          <a:ext cx="36512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45" name="Equation" r:id="rId9" imgW="1790700" imgH="457200" progId="Equation.3">
                  <p:embed/>
                </p:oleObj>
              </mc:Choice>
              <mc:Fallback>
                <p:oleObj name="Equation" r:id="rId9" imgW="1790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460625" y="4178300"/>
                        <a:ext cx="36512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87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linear model in </a:t>
            </a:r>
            <a:r>
              <a:rPr lang="en-US" i="1" dirty="0" smtClean="0"/>
              <a:t>n</a:t>
            </a:r>
            <a:r>
              <a:rPr lang="en-US" dirty="0" smtClean="0"/>
              <a:t>-dimensional space (i.e. </a:t>
            </a:r>
            <a:r>
              <a:rPr lang="en-US" i="1" dirty="0" smtClean="0"/>
              <a:t>n</a:t>
            </a:r>
            <a:r>
              <a:rPr lang="en-US" dirty="0" smtClean="0"/>
              <a:t> features) is define by </a:t>
            </a:r>
            <a:r>
              <a:rPr lang="en-US" i="1" dirty="0" smtClean="0"/>
              <a:t>n+</a:t>
            </a:r>
            <a:r>
              <a:rPr lang="en-US" dirty="0" smtClean="0"/>
              <a:t>1 weights: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two dimensions, a line: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three dimensions, a plane: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i="1" dirty="0"/>
              <a:t>m</a:t>
            </a:r>
            <a:r>
              <a:rPr lang="en-US" dirty="0" smtClean="0"/>
              <a:t>-dimensions, a </a:t>
            </a:r>
            <a:r>
              <a:rPr lang="en-US" i="1" dirty="0" err="1" smtClean="0"/>
              <a:t>hyperplane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5457479"/>
              </p:ext>
            </p:extLst>
          </p:nvPr>
        </p:nvGraphicFramePr>
        <p:xfrm>
          <a:off x="1547664" y="3581212"/>
          <a:ext cx="2820987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" name="Equation" r:id="rId3" imgW="1130300" imgH="203200" progId="Equation.3">
                  <p:embed/>
                </p:oleObj>
              </mc:Choice>
              <mc:Fallback>
                <p:oleObj name="Equation" r:id="rId3" imgW="1130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7664" y="3581212"/>
                        <a:ext cx="2820987" cy="506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872863" y="3603277"/>
            <a:ext cx="1700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(where b = -a)</a:t>
            </a:r>
            <a:endParaRPr lang="en-US" sz="2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9668404"/>
              </p:ext>
            </p:extLst>
          </p:nvPr>
        </p:nvGraphicFramePr>
        <p:xfrm>
          <a:off x="1547664" y="4678174"/>
          <a:ext cx="3803650" cy="53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4" name="Equation" r:id="rId5" imgW="1524000" imgH="215900" progId="Equation.3">
                  <p:embed/>
                </p:oleObj>
              </mc:Choice>
              <mc:Fallback>
                <p:oleObj name="Equation" r:id="rId5" imgW="1524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7664" y="4678174"/>
                        <a:ext cx="3803650" cy="538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1233087"/>
              </p:ext>
            </p:extLst>
          </p:nvPr>
        </p:nvGraphicFramePr>
        <p:xfrm>
          <a:off x="1484313" y="570071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5" name="Equation" r:id="rId7" imgW="1041400" imgH="330200" progId="Equation.3">
                  <p:embed/>
                </p:oleObj>
              </mc:Choice>
              <mc:Fallback>
                <p:oleObj name="Equation" r:id="rId7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84313" y="570071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7211" y="5912548"/>
            <a:ext cx="896789" cy="94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3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16915"/>
              </p:ext>
            </p:extLst>
          </p:nvPr>
        </p:nvGraphicFramePr>
        <p:xfrm>
          <a:off x="2041525" y="4194175"/>
          <a:ext cx="4689475" cy="941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82" name="Equation" r:id="rId3" imgW="2273300" imgH="457200" progId="Equation.3">
                  <p:embed/>
                </p:oleObj>
              </mc:Choice>
              <mc:Fallback>
                <p:oleObj name="Equation" r:id="rId3" imgW="22733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1525" y="4194175"/>
                        <a:ext cx="4689475" cy="9413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51667" y="5658556"/>
            <a:ext cx="2507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this doing?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59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Exponential update rule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3050226"/>
              </p:ext>
            </p:extLst>
          </p:nvPr>
        </p:nvGraphicFramePr>
        <p:xfrm>
          <a:off x="849313" y="1738313"/>
          <a:ext cx="4689475" cy="941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32" name="Equation" r:id="rId3" imgW="2273300" imgH="457200" progId="Equation.3">
                  <p:embed/>
                </p:oleObj>
              </mc:Choice>
              <mc:Fallback>
                <p:oleObj name="Equation" r:id="rId3" imgW="22733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9313" y="1738313"/>
                        <a:ext cx="4689475" cy="9413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8022605"/>
              </p:ext>
            </p:extLst>
          </p:nvPr>
        </p:nvGraphicFramePr>
        <p:xfrm>
          <a:off x="1743075" y="4027488"/>
          <a:ext cx="4322763" cy="47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33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3075" y="4027488"/>
                        <a:ext cx="4322763" cy="4714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74889" y="3326221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for each example 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53758" y="2949223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681112" y="5023556"/>
            <a:ext cx="300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familiar?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54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for each training example (</a:t>
            </a:r>
            <a:r>
              <a:rPr lang="en-US" sz="2000" i="1" dirty="0" smtClean="0"/>
              <a:t>f</a:t>
            </a:r>
            <a:r>
              <a:rPr lang="en-US" sz="2000" i="1" baseline="-25000" dirty="0" smtClean="0"/>
              <a:t>1</a:t>
            </a:r>
            <a:r>
              <a:rPr lang="en-US" sz="2000" i="1" dirty="0" smtClean="0"/>
              <a:t>, f</a:t>
            </a:r>
            <a:r>
              <a:rPr lang="en-US" sz="2000" i="1" baseline="-25000" dirty="0" smtClean="0"/>
              <a:t>2</a:t>
            </a:r>
            <a:r>
              <a:rPr lang="en-US" sz="2000" i="1" dirty="0" smtClean="0"/>
              <a:t>, …,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m</a:t>
            </a:r>
            <a:r>
              <a:rPr lang="en-US" sz="2000" dirty="0" smtClean="0"/>
              <a:t>, label):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br>
              <a:rPr lang="en-US" sz="2000" dirty="0" smtClean="0"/>
            </a:b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if </a:t>
            </a:r>
            <a:r>
              <a:rPr lang="en-US" sz="2000" i="1" dirty="0" smtClean="0"/>
              <a:t>prediction * label </a:t>
            </a:r>
            <a:r>
              <a:rPr lang="en-US" sz="20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for each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=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+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*label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</a:t>
            </a:r>
            <a:r>
              <a:rPr lang="en-US" sz="2000" i="1" dirty="0" smtClean="0"/>
              <a:t>b</a:t>
            </a:r>
            <a:r>
              <a:rPr lang="en-US" sz="2000" dirty="0" smtClean="0"/>
              <a:t> = </a:t>
            </a:r>
            <a:r>
              <a:rPr lang="en-US" sz="2000" i="1" dirty="0" smtClean="0"/>
              <a:t>b</a:t>
            </a:r>
            <a:r>
              <a:rPr lang="en-US" sz="2000" dirty="0" smtClean="0"/>
              <a:t> + label</a:t>
            </a:r>
            <a:endParaRPr lang="en-US" sz="2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1367176"/>
              </p:ext>
            </p:extLst>
          </p:nvPr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08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8987540"/>
              </p:ext>
            </p:extLst>
          </p:nvPr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09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223199"/>
              </p:ext>
            </p:extLst>
          </p:nvPr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10" name="Equation" r:id="rId7" imgW="939800" imgH="228600" progId="Equation.3">
                  <p:embed/>
                </p:oleObj>
              </mc:Choice>
              <mc:Fallback>
                <p:oleObj name="Equation" r:id="rId7" imgW="939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 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161895"/>
              </p:ext>
            </p:extLst>
          </p:nvPr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11" name="Equation" r:id="rId9" imgW="1485900" imgH="215900" progId="Equation.3">
                  <p:embed/>
                </p:oleObj>
              </mc:Choice>
              <mc:Fallback>
                <p:oleObj name="Equation" r:id="rId9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245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constant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113190"/>
              </p:ext>
            </p:extLst>
          </p:nvPr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71" name="Equation" r:id="rId3" imgW="1485900" imgH="215900" progId="Equation.3">
                  <p:embed/>
                </p:oleObj>
              </mc:Choice>
              <mc:Fallback>
                <p:oleObj name="Equation" r:id="rId3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413000" y="3795888"/>
            <a:ext cx="3270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When is this large/small?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1"/>
            <a:ext cx="973666" cy="8466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92889" y="3132667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prediction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734734" y="3200401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label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11" name="Straight Arrow Connector 10"/>
          <p:cNvCxnSpPr>
            <a:stCxn id="9" idx="0"/>
          </p:cNvCxnSpPr>
          <p:nvPr/>
        </p:nvCxnSpPr>
        <p:spPr>
          <a:xfrm flipV="1">
            <a:off x="3141306" y="2066751"/>
            <a:ext cx="512749" cy="11336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961444" y="2066749"/>
            <a:ext cx="762870" cy="106591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87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constant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9457240"/>
              </p:ext>
            </p:extLst>
          </p:nvPr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93" name="Equation" r:id="rId3" imgW="1485900" imgH="215900" progId="Equation.3">
                  <p:embed/>
                </p:oleObj>
              </mc:Choice>
              <mc:Fallback>
                <p:oleObj name="Equation" r:id="rId3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2"/>
            <a:ext cx="451555" cy="41040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3951" y="2558114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prediction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840912" y="2583514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label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414889" y="2066751"/>
            <a:ext cx="239166" cy="47324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41121" y="3682957"/>
            <a:ext cx="46182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they’re the same sign, as the predicted gets larger there update gets smaller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they’re different, the more different they are, the bigger the update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2482" t="12716" r="15913" b="10577"/>
          <a:stretch/>
        </p:blipFill>
        <p:spPr>
          <a:xfrm>
            <a:off x="165454" y="3486625"/>
            <a:ext cx="4092222" cy="311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712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concern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7836" y="4212146"/>
            <a:ext cx="41713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this calculated on?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Is this what we want to optimize?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09" name="Equation" r:id="rId3" imgW="1930400" imgH="457200" progId="Equation.3">
                  <p:embed/>
                </p:oleObj>
              </mc:Choice>
              <mc:Fallback>
                <p:oleObj name="Equation" r:id="rId3" imgW="1930400" imgH="457200" progId="Equation.3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23" name="Freeform 22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7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for each training example (</a:t>
            </a:r>
            <a:r>
              <a:rPr lang="en-US" sz="2000" i="1" dirty="0" smtClean="0"/>
              <a:t>f</a:t>
            </a:r>
            <a:r>
              <a:rPr lang="en-US" sz="2000" i="1" baseline="-25000" dirty="0" smtClean="0"/>
              <a:t>1</a:t>
            </a:r>
            <a:r>
              <a:rPr lang="en-US" sz="2000" i="1" dirty="0" smtClean="0"/>
              <a:t>, f</a:t>
            </a:r>
            <a:r>
              <a:rPr lang="en-US" sz="2000" i="1" baseline="-25000" dirty="0" smtClean="0"/>
              <a:t>2</a:t>
            </a:r>
            <a:r>
              <a:rPr lang="en-US" sz="2000" i="1" dirty="0" smtClean="0"/>
              <a:t>, …,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m</a:t>
            </a:r>
            <a:r>
              <a:rPr lang="en-US" sz="2000" dirty="0" smtClean="0"/>
              <a:t>, label):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br>
              <a:rPr lang="en-US" sz="2000" dirty="0" smtClean="0"/>
            </a:b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if </a:t>
            </a:r>
            <a:r>
              <a:rPr lang="en-US" sz="2000" i="1" dirty="0" smtClean="0"/>
              <a:t>prediction * label </a:t>
            </a:r>
            <a:r>
              <a:rPr lang="en-US" sz="20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for each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=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+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*label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</a:t>
            </a:r>
            <a:r>
              <a:rPr lang="en-US" sz="2000" i="1" dirty="0" smtClean="0"/>
              <a:t>b</a:t>
            </a:r>
            <a:r>
              <a:rPr lang="en-US" sz="2000" dirty="0" smtClean="0"/>
              <a:t> = </a:t>
            </a:r>
            <a:r>
              <a:rPr lang="en-US" sz="2000" i="1" dirty="0" smtClean="0"/>
              <a:t>b</a:t>
            </a:r>
            <a:r>
              <a:rPr lang="en-US" sz="2000" dirty="0" smtClean="0"/>
              <a:t> + label</a:t>
            </a:r>
            <a:endParaRPr lang="en-US" sz="2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3686696"/>
              </p:ext>
            </p:extLst>
          </p:nvPr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09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2700593"/>
              </p:ext>
            </p:extLst>
          </p:nvPr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10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8084608"/>
              </p:ext>
            </p:extLst>
          </p:nvPr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11" name="Equation" r:id="rId7" imgW="939800" imgH="228600" progId="Equation.3">
                  <p:embed/>
                </p:oleObj>
              </mc:Choice>
              <mc:Fallback>
                <p:oleObj name="Equation" r:id="rId7" imgW="939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 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1219085"/>
              </p:ext>
            </p:extLst>
          </p:nvPr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12" name="Equation" r:id="rId9" imgW="1485900" imgH="215900" progId="Equation.3">
                  <p:embed/>
                </p:oleObj>
              </mc:Choice>
              <mc:Fallback>
                <p:oleObj name="Equation" r:id="rId9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Connector 11"/>
          <p:cNvCxnSpPr/>
          <p:nvPr/>
        </p:nvCxnSpPr>
        <p:spPr>
          <a:xfrm>
            <a:off x="903111" y="3330222"/>
            <a:ext cx="4910666" cy="1411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50493" y="3599722"/>
            <a:ext cx="4417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Note: for gradient descent, we always update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88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concern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33" name="Equation" r:id="rId3" imgW="1930400" imgH="457200" progId="Equation.3">
                  <p:embed/>
                </p:oleObj>
              </mc:Choice>
              <mc:Fallback>
                <p:oleObj name="Equation" r:id="rId3" imgW="1930400" imgH="457200" progId="Equation.3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44304" y="3282409"/>
            <a:ext cx="51755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We’re calculating this on the </a:t>
            </a:r>
            <a:r>
              <a:rPr lang="en-US" sz="2400" b="1" dirty="0" smtClean="0">
                <a:solidFill>
                  <a:srgbClr val="0000FF"/>
                </a:solidFill>
              </a:rPr>
              <a:t>training set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We still need to be careful about </a:t>
            </a:r>
            <a:r>
              <a:rPr lang="en-US" sz="2400" dirty="0" err="1" smtClean="0">
                <a:solidFill>
                  <a:srgbClr val="0000FF"/>
                </a:solidFill>
              </a:rPr>
              <a:t>overfitting</a:t>
            </a:r>
            <a:r>
              <a:rPr lang="en-US" sz="2400" dirty="0" smtClean="0">
                <a:solidFill>
                  <a:srgbClr val="0000FF"/>
                </a:solidFill>
              </a:rPr>
              <a:t>!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The min </a:t>
            </a:r>
            <a:r>
              <a:rPr lang="en-US" sz="2400" dirty="0" err="1" smtClean="0">
                <a:solidFill>
                  <a:srgbClr val="0000FF"/>
                </a:solidFill>
              </a:rPr>
              <a:t>w,b</a:t>
            </a:r>
            <a:r>
              <a:rPr lang="en-US" sz="2400" dirty="0" smtClean="0">
                <a:solidFill>
                  <a:srgbClr val="0000FF"/>
                </a:solidFill>
              </a:rPr>
              <a:t> on the training set is generally NOT the min for the test set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27667" y="6180667"/>
            <a:ext cx="7019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did we deal with this for the perceptron algorithm?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38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98968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Model-based machine learning: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define a model, objective function (i.e. loss function), minimization algorithm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 minimization algorithm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require that our loss function is convex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make small updates towards lower losses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Perceptron learning algorithm: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gradient descent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exponential loss function (modulo a learning rate)</a:t>
            </a:r>
          </a:p>
        </p:txBody>
      </p:sp>
    </p:spTree>
    <p:extLst>
      <p:ext uri="{BB962C8B-B14F-4D97-AF65-F5344CB8AC3E}">
        <p14:creationId xmlns:p14="http://schemas.microsoft.com/office/powerpoint/2010/main" val="137468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10/2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Regularization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5868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5066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for each training example (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f</a:t>
            </a:r>
            <a:r>
              <a:rPr lang="en-US" sz="2400" i="1" baseline="-25000" dirty="0" smtClean="0"/>
              <a:t>2</a:t>
            </a:r>
            <a:r>
              <a:rPr lang="en-US" sz="2400" i="1" dirty="0" smtClean="0"/>
              <a:t>, …,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m</a:t>
            </a:r>
            <a:r>
              <a:rPr lang="en-US" sz="2400" dirty="0" smtClean="0"/>
              <a:t>, label):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if </a:t>
            </a:r>
            <a:r>
              <a:rPr lang="en-US" sz="2400" i="1" dirty="0" smtClean="0"/>
              <a:t>prediction * label </a:t>
            </a:r>
            <a:r>
              <a:rPr lang="en-US" sz="24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for each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 =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 +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*label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</a:t>
            </a:r>
            <a:r>
              <a:rPr lang="en-US" sz="2400" i="1" dirty="0" smtClean="0"/>
              <a:t>b</a:t>
            </a:r>
            <a:r>
              <a:rPr lang="en-US" sz="2400" dirty="0" smtClean="0"/>
              <a:t> = </a:t>
            </a:r>
            <a:r>
              <a:rPr lang="en-US" sz="2400" i="1" dirty="0" smtClean="0"/>
              <a:t>b</a:t>
            </a:r>
            <a:r>
              <a:rPr lang="en-US" sz="2400" dirty="0" smtClean="0"/>
              <a:t> + label</a:t>
            </a:r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90630"/>
              </p:ext>
            </p:extLst>
          </p:nvPr>
        </p:nvGraphicFramePr>
        <p:xfrm>
          <a:off x="1163638" y="2471738"/>
          <a:ext cx="3151187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4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3638" y="2471738"/>
                        <a:ext cx="3151187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273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Overfitting revisited: 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4939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err="1" smtClean="0">
                <a:solidFill>
                  <a:srgbClr val="FF6600"/>
                </a:solidFill>
              </a:rPr>
              <a:t>regularizer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is an additional criteria to the loss function to make sure that we don’t </a:t>
            </a:r>
            <a:r>
              <a:rPr lang="en-US" dirty="0" err="1" smtClean="0"/>
              <a:t>overfit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It’s called a </a:t>
            </a:r>
            <a:r>
              <a:rPr lang="en-US" dirty="0" err="1" smtClean="0"/>
              <a:t>regularizer</a:t>
            </a:r>
            <a:r>
              <a:rPr lang="en-US" dirty="0" smtClean="0"/>
              <a:t> since it tries to keep the parameters more normal/regular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It is a bias on the model forces the learning to prefer certain types of weights over others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336675" y="5278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57" name="Equation" r:id="rId3" imgW="2616200" imgH="457200" progId="Equation.3">
                  <p:embed/>
                </p:oleObj>
              </mc:Choice>
              <mc:Fallback>
                <p:oleObj name="Equation" r:id="rId3" imgW="26162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675" y="5278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203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81"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28334" y="3259666"/>
            <a:ext cx="5630333" cy="2328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Should we allow all possible weights?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Any preferences?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What makes for a “simpler” model for a linear model?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40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9222" y="2878666"/>
            <a:ext cx="83568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Generally, we don’t want huge weights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weights are large, a small change in a feature can result in a large change in the prediction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Also gives too much weight to any one feature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Might also prefer weights of 0 for features that aren’t useful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0867" y="6106187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05"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627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80028" y="2862524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985786" y="3881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2" name="Equation" r:id="rId3" imgW="2616200" imgH="457200" progId="Equation.3">
                  <p:embed/>
                </p:oleObj>
              </mc:Choice>
              <mc:Fallback>
                <p:oleObj name="Equation" r:id="rId3" imgW="26162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85786" y="3881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5150556" y="4148667"/>
            <a:ext cx="2167643" cy="409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3" name="Equation" r:id="rId5" imgW="1041400" imgH="330200" progId="Equation.3">
                  <p:embed/>
                </p:oleObj>
              </mc:Choice>
              <mc:Fallback>
                <p:oleObj name="Equation" r:id="rId5" imgW="1041400" imgH="330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601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</a:t>
            </a:r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05000" y="4783667"/>
            <a:ext cx="4811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What’s the difference between these?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6" name="Equation" r:id="rId3" imgW="965200" imgH="406400" progId="Equation.3">
                  <p:embed/>
                </p:oleObj>
              </mc:Choice>
              <mc:Fallback>
                <p:oleObj name="Equation" r:id="rId3" imgW="965200" imgH="4064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squared weights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7" name="Equation" r:id="rId5" imgW="1143000" imgH="469900" progId="Equation.3">
                  <p:embed/>
                </p:oleObj>
              </mc:Choice>
              <mc:Fallback>
                <p:oleObj name="Equation" r:id="rId5" imgW="1143000" imgH="4699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467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</a:t>
            </a:r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20648" y="5014499"/>
            <a:ext cx="5894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Squared weights penalizes large values more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Sum of weights will penalize small values more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squared weights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80" name="Equation" r:id="rId3" imgW="965200" imgH="406400" progId="Equation.3">
                  <p:embed/>
                </p:oleObj>
              </mc:Choice>
              <mc:Fallback>
                <p:oleObj name="Equation" r:id="rId3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81" name="Equation" r:id="rId5" imgW="1143000" imgH="469900" progId="Equation.3">
                  <p:embed/>
                </p:oleObj>
              </mc:Choice>
              <mc:Fallback>
                <p:oleObj name="Equation" r:id="rId5" imgW="1143000" imgH="469900" progId="Equation.3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025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0801" y="2029444"/>
            <a:ext cx="3557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 (1-norm)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3052263"/>
            <a:ext cx="4023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sum of the squared weights </a:t>
            </a:r>
            <a:br>
              <a:rPr lang="en-US" sz="2400" dirty="0" smtClean="0"/>
            </a:br>
            <a:r>
              <a:rPr lang="en-US" sz="2400" dirty="0" smtClean="0"/>
              <a:t>(2-norm)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786113" y="5105078"/>
            <a:ext cx="105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p-norm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3179763" y="479583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7" name="Equation" r:id="rId3" imgW="1549400" imgH="469900" progId="Equation.3">
                  <p:embed/>
                </p:oleObj>
              </mc:Choice>
              <mc:Fallback>
                <p:oleObj name="Equation" r:id="rId3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79763" y="479583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12480" y="5934075"/>
            <a:ext cx="6802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Smaller values of p (p &lt; 2) encourage sparser vectors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Larger values of p discourage large weights more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753758" y="4487334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8" name="Equation" r:id="rId5" imgW="965200" imgH="406400" progId="Equation.3">
                  <p:embed/>
                </p:oleObj>
              </mc:Choice>
              <mc:Fallback>
                <p:oleObj name="Equation" r:id="rId5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9" name="Equation" r:id="rId7" imgW="1143000" imgH="469900" progId="Equation.3">
                  <p:embed/>
                </p:oleObj>
              </mc:Choice>
              <mc:Fallback>
                <p:oleObj name="Equation" r:id="rId7" imgW="1143000" imgH="469900" progId="Equation.3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123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visualized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819993" y="1706222"/>
            <a:ext cx="4628444" cy="2794001"/>
            <a:chOff x="176389" y="1876777"/>
            <a:chExt cx="4628444" cy="279400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b="43865"/>
            <a:stretch/>
          </p:blipFill>
          <p:spPr>
            <a:xfrm>
              <a:off x="176389" y="1876777"/>
              <a:ext cx="4600222" cy="2582334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536222" y="4078111"/>
              <a:ext cx="4268611" cy="59266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550333" y="4064000"/>
              <a:ext cx="4106334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1515671" y="2084400"/>
            <a:ext cx="1717322" cy="178082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61330" y="289155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14" name="TextBox 13"/>
          <p:cNvSpPr txBox="1"/>
          <p:nvPr/>
        </p:nvSpPr>
        <p:spPr>
          <a:xfrm>
            <a:off x="2799782" y="396033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15" name="TextBox 14"/>
          <p:cNvSpPr txBox="1"/>
          <p:nvPr/>
        </p:nvSpPr>
        <p:spPr>
          <a:xfrm>
            <a:off x="5573889" y="2691501"/>
            <a:ext cx="2800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lines indicate penalty = 1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515671" y="4997836"/>
            <a:ext cx="3284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For example, if w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= 0.5</a:t>
            </a:r>
            <a:endParaRPr lang="en-US" sz="24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5164581" y="4362221"/>
          <a:ext cx="153811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9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∞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788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visualized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89" y="1876777"/>
            <a:ext cx="4600222" cy="46002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80000" y="2074333"/>
            <a:ext cx="36860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all p-norms penalize larger weights</a:t>
            </a:r>
          </a:p>
          <a:p>
            <a:endParaRPr lang="en-US" sz="2400" dirty="0"/>
          </a:p>
          <a:p>
            <a:r>
              <a:rPr lang="en-US" sz="2400" dirty="0" smtClean="0"/>
              <a:t>p &lt; 2 tends to create sparse (i.e. lots of 0 weights)</a:t>
            </a:r>
          </a:p>
          <a:p>
            <a:endParaRPr lang="en-US" sz="2400" dirty="0"/>
          </a:p>
          <a:p>
            <a:r>
              <a:rPr lang="en-US" sz="2400" dirty="0" smtClean="0"/>
              <a:t>p &gt; 2 tends to like similar weights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9239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31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878013" y="3795713"/>
          <a:ext cx="3779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32" name="Equation" r:id="rId6" imgW="1854200" imgH="457200" progId="Equation.3">
                  <p:embed/>
                </p:oleObj>
              </mc:Choice>
              <mc:Fallback>
                <p:oleObj name="Equation" r:id="rId6" imgW="1854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78013" y="3795713"/>
                        <a:ext cx="3779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633538" y="5443538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33" name="Equation" r:id="rId8" imgW="2451100" imgH="457200" progId="Equation.3">
                  <p:embed/>
                </p:oleObj>
              </mc:Choice>
              <mc:Fallback>
                <p:oleObj name="Equation" r:id="rId8" imgW="24511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33538" y="5443538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27979" y="1740718"/>
            <a:ext cx="563033" cy="51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7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line will it find?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449210" y="2038883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inus 4"/>
          <p:cNvSpPr/>
          <p:nvPr/>
        </p:nvSpPr>
        <p:spPr>
          <a:xfrm>
            <a:off x="5033129" y="1615573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6310944" y="3423699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inus 7"/>
          <p:cNvSpPr/>
          <p:nvPr/>
        </p:nvSpPr>
        <p:spPr>
          <a:xfrm>
            <a:off x="6135962" y="1827228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8"/>
          <p:cNvSpPr/>
          <p:nvPr/>
        </p:nvSpPr>
        <p:spPr>
          <a:xfrm>
            <a:off x="2857458" y="2823286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lus 9"/>
          <p:cNvSpPr/>
          <p:nvPr/>
        </p:nvSpPr>
        <p:spPr>
          <a:xfrm>
            <a:off x="2857458" y="4159310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lus 12"/>
          <p:cNvSpPr/>
          <p:nvPr/>
        </p:nvSpPr>
        <p:spPr>
          <a:xfrm>
            <a:off x="1632714" y="225053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13"/>
          <p:cNvSpPr/>
          <p:nvPr/>
        </p:nvSpPr>
        <p:spPr>
          <a:xfrm>
            <a:off x="5033129" y="3212044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14"/>
          <p:cNvSpPr/>
          <p:nvPr/>
        </p:nvSpPr>
        <p:spPr>
          <a:xfrm>
            <a:off x="5195629" y="3947655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2040962" y="374911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16"/>
          <p:cNvSpPr/>
          <p:nvPr/>
        </p:nvSpPr>
        <p:spPr>
          <a:xfrm>
            <a:off x="4510280" y="25128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17"/>
          <p:cNvSpPr/>
          <p:nvPr/>
        </p:nvSpPr>
        <p:spPr>
          <a:xfrm>
            <a:off x="4576316" y="41373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5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with a </a:t>
            </a:r>
            <a:r>
              <a:rPr lang="en-US" dirty="0" err="1" smtClean="0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52" name="Equation" r:id="rId3" imgW="2451100" imgH="457200" progId="Equation.3">
                  <p:embed/>
                </p:oleObj>
              </mc:Choice>
              <mc:Fallback>
                <p:oleObj name="Equation" r:id="rId3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53" name="Equation" r:id="rId5" imgW="1333500" imgH="457200" progId="Equation.3">
                  <p:embed/>
                </p:oleObj>
              </mc:Choice>
              <mc:Fallback>
                <p:oleObj name="Equation" r:id="rId5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know how to solve convex minimization problems using gradient descent: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If we can ensure that the loss + </a:t>
            </a:r>
            <a:r>
              <a:rPr lang="en-US" sz="2400" dirty="0" err="1" smtClean="0"/>
              <a:t>regularizer</a:t>
            </a:r>
            <a:r>
              <a:rPr lang="en-US" sz="2400" dirty="0" smtClean="0"/>
              <a:t> is convex then we could still use gradient descent:</a:t>
            </a:r>
            <a:endParaRPr lang="en-US" sz="2400" dirty="0"/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45195"/>
            <a:ext cx="409223" cy="3434952"/>
          </a:xfrm>
          <a:prstGeom prst="leftBrac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400777" y="5953172"/>
            <a:ext cx="1762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make convex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9831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Convexity revisited</a:t>
            </a:r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612648" y="2144888"/>
            <a:ext cx="1730525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33285" y="2695222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733574" y="3256844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stCxn id="6" idx="5"/>
            <a:endCxn id="7" idx="1"/>
          </p:cNvCxnSpPr>
          <p:nvPr/>
        </p:nvCxnSpPr>
        <p:spPr>
          <a:xfrm>
            <a:off x="917597" y="2779534"/>
            <a:ext cx="830443" cy="491776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5556" y="4106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655937" y="2440313"/>
            <a:ext cx="61101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One definition: The line segment between any two points on the function is </a:t>
            </a:r>
            <a:r>
              <a:rPr lang="en-US" sz="2400" i="1" dirty="0" smtClean="0">
                <a:solidFill>
                  <a:srgbClr val="0000FF"/>
                </a:solidFill>
              </a:rPr>
              <a:t>above </a:t>
            </a:r>
            <a:r>
              <a:rPr lang="en-US" sz="2400" dirty="0" smtClean="0">
                <a:solidFill>
                  <a:srgbClr val="0000FF"/>
                </a:solidFill>
              </a:rPr>
              <a:t>the function</a:t>
            </a:r>
            <a:endParaRPr lang="en-US" sz="2400" i="1" dirty="0">
              <a:solidFill>
                <a:srgbClr val="0000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4556" y="3921667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Mathematically, </a:t>
            </a:r>
            <a:r>
              <a:rPr lang="en-US" sz="2400" i="1" dirty="0" smtClean="0"/>
              <a:t>f</a:t>
            </a:r>
            <a:r>
              <a:rPr lang="en-US" sz="2400" dirty="0" smtClean="0"/>
              <a:t> is convex if for all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x</a:t>
            </a:r>
            <a:r>
              <a:rPr lang="en-US" sz="2400" i="1" baseline="-25000" dirty="0" smtClean="0"/>
              <a:t>2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1256618" y="4475665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73" name="Equation" r:id="rId4" imgW="3009900" imgH="203200" progId="Equation.3">
                  <p:embed/>
                </p:oleObj>
              </mc:Choice>
              <mc:Fallback>
                <p:oleObj name="Equation" r:id="rId4" imgW="3009900" imgH="2032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6618" y="4475665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02873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value of the function at some point between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dirty="0" smtClean="0"/>
              <a:t> and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2</a:t>
            </a:r>
            <a:endParaRPr lang="en-US" sz="2400" i="1" baseline="-25000" dirty="0"/>
          </a:p>
        </p:txBody>
      </p:sp>
      <p:sp>
        <p:nvSpPr>
          <p:cNvPr id="17" name="TextBox 16"/>
          <p:cNvSpPr txBox="1"/>
          <p:nvPr/>
        </p:nvSpPr>
        <p:spPr>
          <a:xfrm>
            <a:off x="4010051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value at some point on the </a:t>
            </a:r>
            <a:r>
              <a:rPr lang="en-US" sz="2400" b="1" dirty="0" smtClean="0"/>
              <a:t>line segment </a:t>
            </a:r>
            <a:r>
              <a:rPr lang="en-US" sz="2400" dirty="0" smtClean="0"/>
              <a:t>between  </a:t>
            </a:r>
            <a:r>
              <a:rPr lang="en-US" sz="2400" i="1" dirty="0"/>
              <a:t>x</a:t>
            </a:r>
            <a:r>
              <a:rPr lang="en-US" sz="2400" i="1" baseline="-25000" dirty="0"/>
              <a:t>1</a:t>
            </a:r>
            <a:r>
              <a:rPr lang="en-US" sz="2400" dirty="0"/>
              <a:t> and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2</a:t>
            </a:r>
            <a:endParaRPr lang="en-US" sz="2400" i="1" baseline="-25000" dirty="0"/>
          </a:p>
        </p:txBody>
      </p:sp>
    </p:spTree>
    <p:extLst>
      <p:ext uri="{BB962C8B-B14F-4D97-AF65-F5344CB8AC3E}">
        <p14:creationId xmlns:p14="http://schemas.microsoft.com/office/powerpoint/2010/main" val="390758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convex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244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Claim: If </a:t>
            </a:r>
            <a:r>
              <a:rPr lang="en-US" i="1" dirty="0" smtClean="0"/>
              <a:t>f</a:t>
            </a:r>
            <a:r>
              <a:rPr lang="en-US" dirty="0" smtClean="0"/>
              <a:t> and </a:t>
            </a:r>
            <a:r>
              <a:rPr lang="en-US" i="1" dirty="0" smtClean="0"/>
              <a:t>g</a:t>
            </a:r>
            <a:r>
              <a:rPr lang="en-US" dirty="0" smtClean="0"/>
              <a:t> are convex functions then so is the function z=</a:t>
            </a:r>
            <a:r>
              <a:rPr lang="en-US" i="1" dirty="0" err="1" smtClean="0"/>
              <a:t>f+g</a:t>
            </a:r>
            <a:endParaRPr lang="en-US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44709" y="5423388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00" name="Equation" r:id="rId3" imgW="3009900" imgH="203200" progId="Equation.3">
                  <p:embed/>
                </p:oleObj>
              </mc:Choice>
              <mc:Fallback>
                <p:oleObj name="Equation" r:id="rId3" imgW="3009900" imgH="203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4709" y="5423388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7759" y="4961723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Mathematically, </a:t>
            </a:r>
            <a:r>
              <a:rPr lang="en-US" sz="2400" i="1" dirty="0" smtClean="0"/>
              <a:t>f</a:t>
            </a:r>
            <a:r>
              <a:rPr lang="en-US" sz="2400" dirty="0" smtClean="0"/>
              <a:t> is convex if for all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x</a:t>
            </a:r>
            <a:r>
              <a:rPr lang="en-US" sz="2400" i="1" baseline="-25000" dirty="0" smtClean="0"/>
              <a:t>2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26265" y="3096778"/>
            <a:ext cx="1064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Prove: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291872" y="3659162"/>
          <a:ext cx="6921500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01" name="Equation" r:id="rId5" imgW="2946400" imgH="203200" progId="Equation.3">
                  <p:embed/>
                </p:oleObj>
              </mc:Choice>
              <mc:Fallback>
                <p:oleObj name="Equation" r:id="rId5" imgW="2946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91872" y="3659162"/>
                        <a:ext cx="6921500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12648" y="4741333"/>
            <a:ext cx="778346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66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convex functions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705557" y="2052812"/>
          <a:ext cx="7308850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9" name="Equation" r:id="rId4" imgW="3111500" imgH="203200" progId="Equation.3">
                  <p:embed/>
                </p:oleObj>
              </mc:Choice>
              <mc:Fallback>
                <p:oleObj name="Equation" r:id="rId4" imgW="3111500" imgH="203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5557" y="2052812"/>
                        <a:ext cx="7308850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10445" y="2705981"/>
          <a:ext cx="8593138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40" name="Equation" r:id="rId6" imgW="3657600" imgH="203200" progId="Equation.3">
                  <p:embed/>
                </p:oleObj>
              </mc:Choice>
              <mc:Fallback>
                <p:oleObj name="Equation" r:id="rId6" imgW="36576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0445" y="2705981"/>
                        <a:ext cx="8593138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939747" y="3223330"/>
          <a:ext cx="5967412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41" name="Equation" r:id="rId8" imgW="2540000" imgH="203200" progId="Equation.3">
                  <p:embed/>
                </p:oleObj>
              </mc:Choice>
              <mc:Fallback>
                <p:oleObj name="Equation" r:id="rId8" imgW="2540000" imgH="2032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939747" y="3223330"/>
                        <a:ext cx="5967412" cy="477838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338669" y="3676500"/>
            <a:ext cx="6545436" cy="1522468"/>
            <a:chOff x="338669" y="3676500"/>
            <a:chExt cx="6545436" cy="1522468"/>
          </a:xfrm>
        </p:grpSpPr>
        <p:graphicFrame>
          <p:nvGraphicFramePr>
            <p:cNvPr id="4" name="Object 3"/>
            <p:cNvGraphicFramePr>
              <a:graphicFrameLocks noChangeAspect="1"/>
            </p:cNvGraphicFramePr>
            <p:nvPr>
              <p:extLst/>
            </p:nvPr>
          </p:nvGraphicFramePr>
          <p:xfrm>
            <a:off x="1573917" y="4162331"/>
            <a:ext cx="5310188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42" name="Equation" r:id="rId10" imgW="2260600" imgH="203200" progId="Equation.3">
                    <p:embed/>
                  </p:oleObj>
                </mc:Choice>
                <mc:Fallback>
                  <p:oleObj name="Equation" r:id="rId10" imgW="2260600" imgH="203200" progId="Equation.3">
                    <p:embed/>
                    <p:pic>
                      <p:nvPicPr>
                        <p:cNvPr id="4" name="Object 3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1573917" y="4162331"/>
                          <a:ext cx="5310188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/>
            <p:cNvGraphicFramePr>
              <a:graphicFrameLocks noChangeAspect="1"/>
            </p:cNvGraphicFramePr>
            <p:nvPr>
              <p:extLst/>
            </p:nvPr>
          </p:nvGraphicFramePr>
          <p:xfrm>
            <a:off x="1602493" y="4721131"/>
            <a:ext cx="528161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43" name="Equation" r:id="rId12" imgW="2247900" imgH="203200" progId="Equation.3">
                    <p:embed/>
                  </p:oleObj>
                </mc:Choice>
                <mc:Fallback>
                  <p:oleObj name="Equation" r:id="rId12" imgW="2247900" imgH="203200" progId="Equation.3">
                    <p:embed/>
                    <p:pic>
                      <p:nvPicPr>
                        <p:cNvPr id="7" name="Object 6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1602493" y="4721131"/>
                          <a:ext cx="5281612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338669" y="3676500"/>
              <a:ext cx="21737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Then, given that:</a:t>
              </a:r>
              <a:endParaRPr lang="en-US" sz="2400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10446" y="1580445"/>
            <a:ext cx="5104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By definition of the sum of two functions:</a:t>
            </a:r>
            <a:endParaRPr lang="en-US" sz="2400" dirty="0"/>
          </a:p>
        </p:txBody>
      </p:sp>
      <p:grpSp>
        <p:nvGrpSpPr>
          <p:cNvPr id="21" name="Group 20"/>
          <p:cNvGrpSpPr/>
          <p:nvPr/>
        </p:nvGrpSpPr>
        <p:grpSpPr>
          <a:xfrm>
            <a:off x="338669" y="5195723"/>
            <a:ext cx="8462961" cy="980292"/>
            <a:chOff x="338669" y="5195723"/>
            <a:chExt cx="8462961" cy="980292"/>
          </a:xfrm>
        </p:grpSpPr>
        <p:sp>
          <p:nvSpPr>
            <p:cNvPr id="16" name="TextBox 15"/>
            <p:cNvSpPr txBox="1"/>
            <p:nvPr/>
          </p:nvSpPr>
          <p:spPr>
            <a:xfrm>
              <a:off x="338669" y="5195723"/>
              <a:ext cx="13936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We know:</a:t>
              </a:r>
              <a:endParaRPr lang="en-US" sz="2400" dirty="0"/>
            </a:p>
          </p:txBody>
        </p:sp>
        <p:graphicFrame>
          <p:nvGraphicFramePr>
            <p:cNvPr id="18" name="Object 17"/>
            <p:cNvGraphicFramePr>
              <a:graphicFrameLocks noChangeAspect="1"/>
            </p:cNvGraphicFramePr>
            <p:nvPr>
              <p:extLst/>
            </p:nvPr>
          </p:nvGraphicFramePr>
          <p:xfrm>
            <a:off x="606780" y="5811449"/>
            <a:ext cx="8194850" cy="36456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44" name="Equation" r:id="rId14" imgW="4572000" imgH="203200" progId="Equation.3">
                    <p:embed/>
                  </p:oleObj>
                </mc:Choice>
                <mc:Fallback>
                  <p:oleObj name="Equation" r:id="rId14" imgW="4572000" imgH="203200" progId="Equation.3">
                    <p:embed/>
                    <p:pic>
                      <p:nvPicPr>
                        <p:cNvPr id="18" name="Object 17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606780" y="5811449"/>
                          <a:ext cx="8194850" cy="364566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2" name="Group 21"/>
          <p:cNvGrpSpPr/>
          <p:nvPr/>
        </p:nvGrpSpPr>
        <p:grpSpPr>
          <a:xfrm>
            <a:off x="360715" y="6260682"/>
            <a:ext cx="5922608" cy="477837"/>
            <a:chOff x="360715" y="6260682"/>
            <a:chExt cx="5922608" cy="477837"/>
          </a:xfrm>
        </p:grpSpPr>
        <p:graphicFrame>
          <p:nvGraphicFramePr>
            <p:cNvPr id="17" name="Object 16"/>
            <p:cNvGraphicFramePr>
              <a:graphicFrameLocks noChangeAspect="1"/>
            </p:cNvGraphicFramePr>
            <p:nvPr>
              <p:extLst/>
            </p:nvPr>
          </p:nvGraphicFramePr>
          <p:xfrm>
            <a:off x="1122361" y="6260682"/>
            <a:ext cx="516096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45" name="Equation" r:id="rId16" imgW="2197100" imgH="203200" progId="Equation.3">
                    <p:embed/>
                  </p:oleObj>
                </mc:Choice>
                <mc:Fallback>
                  <p:oleObj name="Equation" r:id="rId16" imgW="2197100" imgH="203200" progId="Equation.3">
                    <p:embed/>
                    <p:pic>
                      <p:nvPicPr>
                        <p:cNvPr id="17" name="Object 16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1122361" y="6260682"/>
                          <a:ext cx="5160962" cy="477837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" name="TextBox 18"/>
            <p:cNvSpPr txBox="1"/>
            <p:nvPr/>
          </p:nvSpPr>
          <p:spPr>
            <a:xfrm>
              <a:off x="360715" y="6260682"/>
              <a:ext cx="5599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So: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2515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with a </a:t>
            </a:r>
            <a:r>
              <a:rPr lang="en-US" dirty="0" err="1" smtClean="0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48" name="Equation" r:id="rId3" imgW="2451100" imgH="457200" progId="Equation.3">
                  <p:embed/>
                </p:oleObj>
              </mc:Choice>
              <mc:Fallback>
                <p:oleObj name="Equation" r:id="rId3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49" name="Equation" r:id="rId5" imgW="1333500" imgH="457200" progId="Equation.3">
                  <p:embed/>
                </p:oleObj>
              </mc:Choice>
              <mc:Fallback>
                <p:oleObj name="Equation" r:id="rId5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know how to solve convex minimization problems using gradient descent: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If we can ensure that the loss + </a:t>
            </a:r>
            <a:r>
              <a:rPr lang="en-US" sz="2400" dirty="0" err="1" smtClean="0"/>
              <a:t>regularizer</a:t>
            </a:r>
            <a:r>
              <a:rPr lang="en-US" sz="2400" dirty="0" smtClean="0"/>
              <a:t> is convex then we could still use gradient descent:</a:t>
            </a:r>
            <a:endParaRPr lang="en-US" sz="2400" dirty="0"/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02862"/>
            <a:ext cx="409223" cy="3434952"/>
          </a:xfrm>
          <a:prstGeom prst="leftBrace">
            <a:avLst/>
          </a:prstGeom>
          <a:ln>
            <a:solidFill>
              <a:srgbClr val="00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67956" y="6018576"/>
            <a:ext cx="6999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convex as long as both loss and </a:t>
            </a:r>
            <a:r>
              <a:rPr lang="en-US" sz="2400" dirty="0" err="1" smtClean="0">
                <a:solidFill>
                  <a:srgbClr val="0000FF"/>
                </a:solidFill>
              </a:rPr>
              <a:t>regularizer</a:t>
            </a:r>
            <a:r>
              <a:rPr lang="en-US" sz="2400" dirty="0" smtClean="0">
                <a:solidFill>
                  <a:srgbClr val="0000FF"/>
                </a:solidFill>
              </a:rPr>
              <a:t> are convex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3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are convex</a:t>
            </a:r>
            <a:endParaRPr lang="en-US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068513" y="217328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69" name="Equation" r:id="rId3" imgW="1549400" imgH="469900" progId="Equation.3">
                  <p:embed/>
                </p:oleObj>
              </mc:Choice>
              <mc:Fallback>
                <p:oleObj name="Equation" r:id="rId3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8513" y="217328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989666" y="3852333"/>
            <a:ext cx="4676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p-norms are convex for p &gt;= 1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57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9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890713" y="3795713"/>
          <a:ext cx="3752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0" name="Equation" r:id="rId6" imgW="1841500" imgH="457200" progId="Equation.3">
                  <p:embed/>
                </p:oleObj>
              </mc:Choice>
              <mc:Fallback>
                <p:oleObj name="Equation" r:id="rId6" imgW="18415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90713" y="3795713"/>
                        <a:ext cx="3752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645532" y="5443538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1" name="Equation" r:id="rId8" imgW="2438400" imgH="457200" progId="Equation.3">
                  <p:embed/>
                </p:oleObj>
              </mc:Choice>
              <mc:Fallback>
                <p:oleObj name="Equation" r:id="rId8" imgW="24384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45532" y="5443538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78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optimization criterion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32643" y="1704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17" name="Equation" r:id="rId3" imgW="2438400" imgH="457200" progId="Equation.3">
                  <p:embed/>
                </p:oleObj>
              </mc:Choice>
              <mc:Fallback>
                <p:oleObj name="Equation" r:id="rId3" imgW="24384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32643" y="1704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/>
          <p:cNvCxnSpPr/>
          <p:nvPr/>
        </p:nvCxnSpPr>
        <p:spPr>
          <a:xfrm flipV="1">
            <a:off x="2878667" y="2413000"/>
            <a:ext cx="945444" cy="108655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9222" y="3753553"/>
            <a:ext cx="414866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Loss function: penalizes examples where the prediction is different than the label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995333" y="3905953"/>
            <a:ext cx="4148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Regularizer</a:t>
            </a:r>
            <a:r>
              <a:rPr lang="en-US" sz="2400" dirty="0" smtClean="0"/>
              <a:t>: penalizes large weights</a:t>
            </a:r>
            <a:endParaRPr lang="en-US" sz="24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039556" y="2413000"/>
            <a:ext cx="677333" cy="134055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5091" y="5730106"/>
            <a:ext cx="7743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Key: this function is convex allowing us to use gradient descent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0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4" name="Equation" r:id="rId3" imgW="2654300" imgH="431800" progId="Equation.3">
                  <p:embed/>
                </p:oleObj>
              </mc:Choice>
              <mc:Fallback>
                <p:oleObj name="Equation" r:id="rId3" imgW="2654300" imgH="4318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1645532" y="5387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5" name="Equation" r:id="rId5" imgW="2438400" imgH="457200" progId="Equation.3">
                  <p:embed/>
                </p:oleObj>
              </mc:Choice>
              <mc:Fallback>
                <p:oleObj name="Equation" r:id="rId5" imgW="2438400" imgH="457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45532" y="5387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04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more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497138" y="1831975"/>
          <a:ext cx="4322762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71" name="Equation" r:id="rId3" imgW="2120900" imgH="469900" progId="Equation.3">
                  <p:embed/>
                </p:oleObj>
              </mc:Choice>
              <mc:Fallback>
                <p:oleObj name="Equation" r:id="rId3" imgW="2120900" imgH="469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97138" y="1831975"/>
                        <a:ext cx="4322762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14338" y="1882775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72" name="Equation" r:id="rId5" imgW="977900" imgH="444500" progId="Equation.3">
                  <p:embed/>
                </p:oleObj>
              </mc:Choice>
              <mc:Fallback>
                <p:oleObj name="Equation" r:id="rId5" imgW="977900" imgH="4445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4338" y="1882775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317750" y="4402138"/>
          <a:ext cx="43989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73" name="Equation" r:id="rId7" imgW="2159000" imgH="457200" progId="Equation.3">
                  <p:embed/>
                </p:oleObj>
              </mc:Choice>
              <mc:Fallback>
                <p:oleObj name="Equation" r:id="rId7" imgW="21590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17750" y="4402138"/>
                        <a:ext cx="43989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 rot="5400000">
            <a:off x="3985769" y="334170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672546" y="3387890"/>
            <a:ext cx="2335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(some math happens)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8265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line will it find?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449210" y="2038883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inus 4"/>
          <p:cNvSpPr/>
          <p:nvPr/>
        </p:nvSpPr>
        <p:spPr>
          <a:xfrm>
            <a:off x="5033129" y="1615573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6310944" y="3423699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inus 7"/>
          <p:cNvSpPr/>
          <p:nvPr/>
        </p:nvSpPr>
        <p:spPr>
          <a:xfrm>
            <a:off x="6135962" y="1827228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8"/>
          <p:cNvSpPr/>
          <p:nvPr/>
        </p:nvSpPr>
        <p:spPr>
          <a:xfrm>
            <a:off x="2857458" y="2823286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lus 9"/>
          <p:cNvSpPr/>
          <p:nvPr/>
        </p:nvSpPr>
        <p:spPr>
          <a:xfrm>
            <a:off x="2857458" y="4159310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lus 12"/>
          <p:cNvSpPr/>
          <p:nvPr/>
        </p:nvSpPr>
        <p:spPr>
          <a:xfrm>
            <a:off x="1632714" y="225053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13"/>
          <p:cNvSpPr/>
          <p:nvPr/>
        </p:nvSpPr>
        <p:spPr>
          <a:xfrm>
            <a:off x="5033129" y="3212044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14"/>
          <p:cNvSpPr/>
          <p:nvPr/>
        </p:nvSpPr>
        <p:spPr>
          <a:xfrm>
            <a:off x="5195629" y="3947655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2040962" y="374911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16"/>
          <p:cNvSpPr/>
          <p:nvPr/>
        </p:nvSpPr>
        <p:spPr>
          <a:xfrm>
            <a:off x="4510280" y="25128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17"/>
          <p:cNvSpPr/>
          <p:nvPr/>
        </p:nvSpPr>
        <p:spPr>
          <a:xfrm>
            <a:off x="4576316" y="41373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 flipV="1">
            <a:off x="3070776" y="1343601"/>
            <a:ext cx="2124853" cy="352712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 flipV="1">
            <a:off x="3922876" y="1343600"/>
            <a:ext cx="144697" cy="3414601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 flipH="1" flipV="1">
            <a:off x="2857458" y="1343601"/>
            <a:ext cx="1652822" cy="3527126"/>
          </a:xfrm>
          <a:prstGeom prst="line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966429" y="5369052"/>
            <a:ext cx="52197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Only guaranteed to find </a:t>
            </a:r>
            <a:r>
              <a:rPr lang="en-US" sz="3200" b="1" i="1" dirty="0" smtClean="0">
                <a:solidFill>
                  <a:srgbClr val="0000FF"/>
                </a:solidFill>
              </a:rPr>
              <a:t>some</a:t>
            </a:r>
            <a:r>
              <a:rPr lang="en-US" sz="3200" dirty="0" smtClean="0">
                <a:solidFill>
                  <a:srgbClr val="0000FF"/>
                </a:solidFill>
              </a:rPr>
              <a:t> line that separates the data</a:t>
            </a:r>
            <a:endParaRPr lang="en-US" sz="3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5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624013" y="5432425"/>
          <a:ext cx="55340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92" name="Equation" r:id="rId3" imgW="2717800" imgH="457200" progId="Equation.3">
                  <p:embed/>
                </p:oleObj>
              </mc:Choice>
              <mc:Fallback>
                <p:oleObj name="Equation" r:id="rId3" imgW="27178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4013" y="5432425"/>
                        <a:ext cx="55340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93" name="Equation" r:id="rId5" imgW="2654300" imgH="431800" progId="Equation.3">
                  <p:embed/>
                </p:oleObj>
              </mc:Choice>
              <mc:Fallback>
                <p:oleObj name="Equation" r:id="rId5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232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update</a:t>
            </a:r>
            <a:endParaRPr lang="en-US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13" name="Equation" r:id="rId3" imgW="2540000" imgH="228600" progId="Equation.3">
                  <p:embed/>
                </p:oleObj>
              </mc:Choice>
              <mc:Fallback>
                <p:oleObj name="Equation" r:id="rId3" imgW="2540000" imgH="2286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19" name="Straight Arrow Connector 18"/>
          <p:cNvCxnSpPr>
            <a:stCxn id="1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the </a:t>
            </a:r>
            <a:r>
              <a:rPr lang="en-US" sz="2400" dirty="0" err="1" smtClean="0">
                <a:solidFill>
                  <a:srgbClr val="FF0000"/>
                </a:solidFill>
              </a:rPr>
              <a:t>regularizer</a:t>
            </a:r>
            <a:r>
              <a:rPr lang="en-US" sz="2400" dirty="0" smtClean="0">
                <a:solidFill>
                  <a:srgbClr val="FF0000"/>
                </a:solidFill>
              </a:rPr>
              <a:t> have?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1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update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09222" y="5185054"/>
            <a:ext cx="3720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positive, reduces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endParaRPr lang="en-US" sz="2400" baseline="-250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negative, increases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endParaRPr lang="en-US" sz="2400" baseline="-25000" dirty="0">
              <a:solidFill>
                <a:srgbClr val="0000FF"/>
              </a:solidFill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4275667" y="5009444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976375" y="5244278"/>
            <a:ext cx="2591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moves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towards 0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37" name="Equation" r:id="rId3" imgW="2540000" imgH="228600" progId="Equation.3">
                  <p:embed/>
                </p:oleObj>
              </mc:Choice>
              <mc:Fallback>
                <p:oleObj name="Equation" r:id="rId3" imgW="2540000" imgH="228600" progId="Equation.3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Straight Arrow Connector 20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stCxn id="2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6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71841" y="1788936"/>
          <a:ext cx="46053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70" name="Equation" r:id="rId3" imgW="2260600" imgH="457200" progId="Equation.3">
                  <p:embed/>
                </p:oleObj>
              </mc:Choice>
              <mc:Fallback>
                <p:oleObj name="Equation" r:id="rId3" imgW="22606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1841" y="1788936"/>
                        <a:ext cx="46053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759428" y="3800739"/>
          <a:ext cx="4168775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71" name="Equation" r:id="rId5" imgW="2044700" imgH="469900" progId="Equation.3">
                  <p:embed/>
                </p:oleObj>
              </mc:Choice>
              <mc:Fallback>
                <p:oleObj name="Equation" r:id="rId5" imgW="2044700" imgH="469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59428" y="3800739"/>
                        <a:ext cx="4168775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67116" y="3853127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72" name="Equation" r:id="rId7" imgW="977900" imgH="444500" progId="Equation.3">
                  <p:embed/>
                </p:oleObj>
              </mc:Choice>
              <mc:Fallback>
                <p:oleObj name="Equation" r:id="rId7" imgW="977900" imgH="4445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67116" y="3853127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390775" y="5130800"/>
          <a:ext cx="5149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73" name="Equation" r:id="rId9" imgW="2527300" imgH="457200" progId="Equation.3">
                  <p:embed/>
                </p:oleObj>
              </mc:Choice>
              <mc:Fallback>
                <p:oleObj name="Equation" r:id="rId9" imgW="25273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90775" y="5130800"/>
                        <a:ext cx="5149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414338" y="3316111"/>
            <a:ext cx="823577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48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85" name="Equation" r:id="rId3" imgW="2921000" imgH="228600" progId="Equation.3">
                  <p:embed/>
                </p:oleObj>
              </mc:Choice>
              <mc:Fallback>
                <p:oleObj name="Equation" r:id="rId3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the </a:t>
            </a:r>
            <a:r>
              <a:rPr lang="en-US" sz="2400" dirty="0" err="1" smtClean="0">
                <a:solidFill>
                  <a:srgbClr val="FF0000"/>
                </a:solidFill>
              </a:rPr>
              <a:t>regularizer</a:t>
            </a:r>
            <a:r>
              <a:rPr lang="en-US" sz="2400" dirty="0" smtClean="0">
                <a:solidFill>
                  <a:srgbClr val="FF0000"/>
                </a:solidFill>
              </a:rPr>
              <a:t> have?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6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09" name="Equation" r:id="rId3" imgW="2921000" imgH="228600" progId="Equation.3">
                  <p:embed/>
                </p:oleObj>
              </mc:Choice>
              <mc:Fallback>
                <p:oleObj name="Equation" r:id="rId3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-16471" y="5185054"/>
            <a:ext cx="50541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positive, reduces by a constant</a:t>
            </a:r>
            <a:endParaRPr lang="en-US" sz="2400" baseline="-250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negative, increases by a constant</a:t>
            </a:r>
            <a:endParaRPr lang="en-US" sz="2400" baseline="-25000" dirty="0">
              <a:solidFill>
                <a:srgbClr val="0000FF"/>
              </a:solidFill>
            </a:endParaRPr>
          </a:p>
        </p:txBody>
      </p:sp>
      <p:sp>
        <p:nvSpPr>
          <p:cNvPr id="16" name="Right Brace 15"/>
          <p:cNvSpPr/>
          <p:nvPr/>
        </p:nvSpPr>
        <p:spPr>
          <a:xfrm>
            <a:off x="5404555" y="4983401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771444" y="5178676"/>
            <a:ext cx="31614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moves </a:t>
            </a:r>
            <a:r>
              <a:rPr lang="en-US" sz="2000" dirty="0" err="1" smtClean="0">
                <a:solidFill>
                  <a:srgbClr val="0000FF"/>
                </a:solidFill>
              </a:rPr>
              <a:t>w</a:t>
            </a:r>
            <a:r>
              <a:rPr lang="en-US" sz="20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000" dirty="0" smtClean="0">
                <a:solidFill>
                  <a:srgbClr val="0000FF"/>
                </a:solidFill>
              </a:rPr>
              <a:t> towards 0</a:t>
            </a:r>
          </a:p>
          <a:p>
            <a:r>
              <a:rPr lang="en-US" sz="2000" b="1" i="1" dirty="0" smtClean="0">
                <a:solidFill>
                  <a:srgbClr val="0000FF"/>
                </a:solidFill>
              </a:rPr>
              <a:t>regardless of magnitude</a:t>
            </a:r>
            <a:endParaRPr lang="en-US" sz="2000" b="1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19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 with p-norms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5667" y="1600200"/>
            <a:ext cx="8300381" cy="34374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b="1" dirty="0" smtClean="0"/>
              <a:t>L1: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sz="3200" b="1" dirty="0" smtClean="0"/>
              <a:t>L2: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b="1" dirty="0" err="1" smtClean="0"/>
              <a:t>Lp</a:t>
            </a:r>
            <a:r>
              <a:rPr lang="en-US" sz="3200" b="1" dirty="0" smtClean="0"/>
              <a:t>: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069446" y="2223204"/>
          <a:ext cx="6658690" cy="5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39" name="Equation" r:id="rId4" imgW="2540000" imgH="228600" progId="Equation.3">
                  <p:embed/>
                </p:oleObj>
              </mc:Choice>
              <mc:Fallback>
                <p:oleObj name="Equation" r:id="rId4" imgW="2540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69446" y="2223204"/>
                        <a:ext cx="6658690" cy="5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69445" y="3604948"/>
          <a:ext cx="5893378" cy="6164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40" name="Equation" r:id="rId6" imgW="2184400" imgH="228600" progId="Equation.3">
                  <p:embed/>
                </p:oleObj>
              </mc:Choice>
              <mc:Fallback>
                <p:oleObj name="Equation" r:id="rId6" imgW="2184400" imgH="228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9445" y="3604948"/>
                        <a:ext cx="5893378" cy="6164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69446" y="5037667"/>
          <a:ext cx="569281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41" name="Equation" r:id="rId8" imgW="2349500" imgH="254000" progId="Equation.3">
                  <p:embed/>
                </p:oleObj>
              </mc:Choice>
              <mc:Fallback>
                <p:oleObj name="Equation" r:id="rId8" imgW="2349500" imgH="2540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69446" y="5037667"/>
                        <a:ext cx="5692815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67555" y="6096000"/>
            <a:ext cx="5905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higher order norms affect the weights?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r>
              <a:rPr lang="en-US" dirty="0" smtClean="0"/>
              <a:t> summarized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8626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L1 is popular because it tends to result in sparse solutions (i.e. lots of zero weights)</a:t>
            </a:r>
          </a:p>
          <a:p>
            <a:pPr marL="320040" lvl="1" indent="0">
              <a:buNone/>
            </a:pPr>
            <a:r>
              <a:rPr lang="en-US" dirty="0" smtClean="0"/>
              <a:t>However, it is not differentiable, so it only works for gradient descent solvers</a:t>
            </a:r>
          </a:p>
          <a:p>
            <a:pPr marL="32004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L2 is also popular because for some loss functions, it can be solved directly (no gradient descent required, though often iterative solvers still)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Lp</a:t>
            </a:r>
            <a:r>
              <a:rPr lang="en-US" dirty="0" smtClean="0"/>
              <a:t> is less popular since they don’t tend to shrink the weights enough</a:t>
            </a:r>
          </a:p>
        </p:txBody>
      </p:sp>
    </p:spTree>
    <p:extLst>
      <p:ext uri="{BB962C8B-B14F-4D97-AF65-F5344CB8AC3E}">
        <p14:creationId xmlns:p14="http://schemas.microsoft.com/office/powerpoint/2010/main" val="228155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other loss functions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38300" y="2211388"/>
          <a:ext cx="2830513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6" name="Equation" r:id="rId3" imgW="1028700" imgH="228600" progId="Equation.3">
                  <p:embed/>
                </p:oleObj>
              </mc:Choice>
              <mc:Fallback>
                <p:oleObj name="Equation" r:id="rId3" imgW="1028700" imgH="2286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8300" y="2211388"/>
                        <a:ext cx="2830513" cy="6286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08000" y="1636889"/>
            <a:ext cx="6666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Without regularization, the generic update is: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612648" y="2972389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</a:t>
            </a:r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300163" y="3568700"/>
          <a:ext cx="2854325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7" name="Equation" r:id="rId5" imgW="1384300" imgH="215900" progId="Equation.3">
                  <p:embed/>
                </p:oleObj>
              </mc:Choice>
              <mc:Fallback>
                <p:oleObj name="Equation" r:id="rId5" imgW="1384300" imgH="215900" progId="Equation.3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3568700"/>
                        <a:ext cx="2854325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300163" y="4229100"/>
          <a:ext cx="1624013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8" name="Equation" r:id="rId7" imgW="787400" imgH="203200" progId="Equation.3">
                  <p:embed/>
                </p:oleObj>
              </mc:Choice>
              <mc:Fallback>
                <p:oleObj name="Equation" r:id="rId7" imgW="787400" imgH="2032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4229100"/>
                        <a:ext cx="1624013" cy="419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572000" y="3498334"/>
            <a:ext cx="1618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exponential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586111" y="4158313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hinge loss</a:t>
            </a:r>
            <a:endParaRPr lang="en-US" sz="2400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12648" y="4868333"/>
            <a:ext cx="81534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86111" y="5354177"/>
            <a:ext cx="1881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squared error</a:t>
            </a:r>
            <a:endParaRPr lang="en-US" sz="2400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788988" y="5453063"/>
          <a:ext cx="3717925" cy="46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9" name="Equation" r:id="rId9" imgW="1816100" imgH="228600" progId="Equation.3">
                  <p:embed/>
                </p:oleObj>
              </mc:Choice>
              <mc:Fallback>
                <p:oleObj name="Equation" r:id="rId9" imgW="1816100" imgH="228600" progId="Equation.3">
                  <p:embed/>
                  <p:pic>
                    <p:nvPicPr>
                      <p:cNvPr id="16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988" y="5453063"/>
                        <a:ext cx="3717925" cy="46831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522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Many tools support these different combinations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Look at </a:t>
            </a:r>
            <a:r>
              <a:rPr lang="en-US" dirty="0" err="1" smtClean="0"/>
              <a:t>scikit</a:t>
            </a:r>
            <a:r>
              <a:rPr lang="en-US" dirty="0" smtClean="0"/>
              <a:t> learning package: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http://scikit-learn.org/stable/modules/</a:t>
            </a:r>
            <a:r>
              <a:rPr lang="en-US" dirty="0" smtClean="0">
                <a:hlinkClick r:id="rId2"/>
              </a:rPr>
              <a:t>sgd.html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85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Perceptron algorithm is one example of a linear classifier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Many, many other algorithms that learn a line (i.e. a setting of a linear combination of weights)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Goals:</a:t>
            </a:r>
          </a:p>
          <a:p>
            <a:pPr>
              <a:buFontTx/>
              <a:buChar char="-"/>
            </a:pPr>
            <a:r>
              <a:rPr lang="en-US" sz="2800" dirty="0" smtClean="0"/>
              <a:t>Explore a number of linear training algorithms</a:t>
            </a:r>
          </a:p>
          <a:p>
            <a:pPr>
              <a:buFontTx/>
              <a:buChar char="-"/>
            </a:pPr>
            <a:r>
              <a:rPr lang="en-US" sz="2800" dirty="0" smtClean="0"/>
              <a:t>Understand </a:t>
            </a:r>
            <a:r>
              <a:rPr lang="en-US" sz="2800" i="1" dirty="0" smtClean="0">
                <a:solidFill>
                  <a:srgbClr val="FF0000"/>
                </a:solidFill>
              </a:rPr>
              <a:t>why these algorithms work</a:t>
            </a:r>
            <a:endParaRPr lang="en-US" sz="2800" dirty="0" smtClean="0">
              <a:solidFill>
                <a:srgbClr val="FF0000"/>
              </a:solidFill>
            </a:endParaRPr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332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(Ordinary) Least squares: squared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Ridge regression: squared loss with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Lasso regression: squared loss with L1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Elastic regression: squared loss with L1 AND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Logistic regression: logistic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94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5066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for each training example (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f</a:t>
            </a:r>
            <a:r>
              <a:rPr lang="en-US" sz="2400" i="1" baseline="-25000" dirty="0" smtClean="0"/>
              <a:t>2</a:t>
            </a:r>
            <a:r>
              <a:rPr lang="en-US" sz="2400" i="1" dirty="0" smtClean="0"/>
              <a:t>, …,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m</a:t>
            </a:r>
            <a:r>
              <a:rPr lang="en-US" sz="2400" dirty="0" smtClean="0"/>
              <a:t>, label):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if </a:t>
            </a:r>
            <a:r>
              <a:rPr lang="en-US" sz="2400" i="1" dirty="0" smtClean="0"/>
              <a:t>prediction * label </a:t>
            </a:r>
            <a:r>
              <a:rPr lang="en-US" sz="24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for each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 =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 + 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i</a:t>
            </a:r>
            <a:r>
              <a:rPr lang="en-US" sz="2400" dirty="0" smtClean="0"/>
              <a:t>*label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</a:t>
            </a:r>
            <a:r>
              <a:rPr lang="en-US" sz="2400" i="1" dirty="0" smtClean="0"/>
              <a:t>b</a:t>
            </a:r>
            <a:r>
              <a:rPr lang="en-US" sz="2400" dirty="0" smtClean="0"/>
              <a:t> = </a:t>
            </a:r>
            <a:r>
              <a:rPr lang="en-US" sz="2400" i="1" dirty="0" smtClean="0"/>
              <a:t>b</a:t>
            </a:r>
            <a:r>
              <a:rPr lang="en-US" sz="2400" dirty="0" smtClean="0"/>
              <a:t> + label</a:t>
            </a:r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1288410"/>
              </p:ext>
            </p:extLst>
          </p:nvPr>
        </p:nvGraphicFramePr>
        <p:xfrm>
          <a:off x="1163638" y="2471738"/>
          <a:ext cx="3151187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3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3638" y="2471738"/>
                        <a:ext cx="3151187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1453444" y="4205111"/>
            <a:ext cx="2413000" cy="578556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0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10479</TotalTime>
  <Words>2748</Words>
  <Application>Microsoft Office PowerPoint</Application>
  <PresentationFormat>Ekran Gösterisi (4:3)</PresentationFormat>
  <Paragraphs>513</Paragraphs>
  <Slides>80</Slides>
  <Notes>17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80</vt:i4>
      </vt:variant>
    </vt:vector>
  </HeadingPairs>
  <TitlesOfParts>
    <vt:vector size="91" baseType="lpstr">
      <vt:lpstr>ＭＳ Ｐゴシック</vt:lpstr>
      <vt:lpstr>Arial</vt:lpstr>
      <vt:lpstr>Calibri</vt:lpstr>
      <vt:lpstr>Courier New</vt:lpstr>
      <vt:lpstr>Sitka Small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What is Gradient Descent</vt:lpstr>
      <vt:lpstr>Linear models</vt:lpstr>
      <vt:lpstr>Linear models</vt:lpstr>
      <vt:lpstr>Perceptron learning algorithm</vt:lpstr>
      <vt:lpstr>Which line will it find?</vt:lpstr>
      <vt:lpstr>Which line will it find?</vt:lpstr>
      <vt:lpstr>Linear models</vt:lpstr>
      <vt:lpstr>Perceptron learning algorithm</vt:lpstr>
      <vt:lpstr>A closer look at why we got it wrong</vt:lpstr>
      <vt:lpstr>Model-based machine learning</vt:lpstr>
      <vt:lpstr>Model-based machine learning</vt:lpstr>
      <vt:lpstr>Model-based machine learning</vt:lpstr>
      <vt:lpstr>Linear models in general</vt:lpstr>
      <vt:lpstr>Some notation: indicator function</vt:lpstr>
      <vt:lpstr>Some notation: dot-product</vt:lpstr>
      <vt:lpstr>Linear models</vt:lpstr>
      <vt:lpstr>0/1 loss function</vt:lpstr>
      <vt:lpstr>Model-based machine learning</vt:lpstr>
      <vt:lpstr>Minimizing 0/1 loss</vt:lpstr>
      <vt:lpstr>Minimizing 0/1 in one dimension</vt:lpstr>
      <vt:lpstr>Minimizing 0/1 over all w</vt:lpstr>
      <vt:lpstr>Minimizing 0/1 loss</vt:lpstr>
      <vt:lpstr>More manageable loss functions</vt:lpstr>
      <vt:lpstr>More manageable loss functions</vt:lpstr>
      <vt:lpstr>Convex functions</vt:lpstr>
      <vt:lpstr>Surrogate loss functions</vt:lpstr>
      <vt:lpstr>Surrogate loss functions</vt:lpstr>
      <vt:lpstr>Surrogate loss functions</vt:lpstr>
      <vt:lpstr>Surrogate loss functions</vt:lpstr>
      <vt:lpstr>Model-based machine learning</vt:lpstr>
      <vt:lpstr>Finding the minimum</vt:lpstr>
      <vt:lpstr>Finding the minimum</vt:lpstr>
      <vt:lpstr>One approach: gradient descent</vt:lpstr>
      <vt:lpstr>One approach: gradient descent</vt:lpstr>
      <vt:lpstr>One approach: gradient descent</vt:lpstr>
      <vt:lpstr>Gradient descent</vt:lpstr>
      <vt:lpstr>Gradient descent</vt:lpstr>
      <vt:lpstr>Some maths</vt:lpstr>
      <vt:lpstr>Gradient descent</vt:lpstr>
      <vt:lpstr>Exponential update rule</vt:lpstr>
      <vt:lpstr>Perceptron learning algorithm!</vt:lpstr>
      <vt:lpstr>The constant</vt:lpstr>
      <vt:lpstr>The constant</vt:lpstr>
      <vt:lpstr>One concern</vt:lpstr>
      <vt:lpstr>Perceptron learning algorithm!</vt:lpstr>
      <vt:lpstr>One concern</vt:lpstr>
      <vt:lpstr>Summary</vt:lpstr>
      <vt:lpstr>PowerPoint Sunusu</vt:lpstr>
      <vt:lpstr>Overfitting revisited: regularization</vt:lpstr>
      <vt:lpstr>Regularizers</vt:lpstr>
      <vt:lpstr>Regularizers</vt:lpstr>
      <vt:lpstr>Regularizers</vt:lpstr>
      <vt:lpstr>Common regularizers</vt:lpstr>
      <vt:lpstr>Common regularizers</vt:lpstr>
      <vt:lpstr>p-norm</vt:lpstr>
      <vt:lpstr>p-norms visualized</vt:lpstr>
      <vt:lpstr>p-norms visualized</vt:lpstr>
      <vt:lpstr>Model-based machine learning</vt:lpstr>
      <vt:lpstr>Minimizing with a regularizer</vt:lpstr>
      <vt:lpstr>Convexity revisited</vt:lpstr>
      <vt:lpstr>Adding convex functions</vt:lpstr>
      <vt:lpstr>Adding convex functions</vt:lpstr>
      <vt:lpstr>Minimizing with a regularizer</vt:lpstr>
      <vt:lpstr>p-norms are convex</vt:lpstr>
      <vt:lpstr>Model-based machine learning</vt:lpstr>
      <vt:lpstr>Our optimization criterion</vt:lpstr>
      <vt:lpstr>Gradient descent</vt:lpstr>
      <vt:lpstr>Some more maths</vt:lpstr>
      <vt:lpstr>Gradient descent</vt:lpstr>
      <vt:lpstr>The update</vt:lpstr>
      <vt:lpstr>The update</vt:lpstr>
      <vt:lpstr>L1 regularization</vt:lpstr>
      <vt:lpstr>L1 regularization</vt:lpstr>
      <vt:lpstr>L1 regularization</vt:lpstr>
      <vt:lpstr>Regularization with p-norms</vt:lpstr>
      <vt:lpstr>Regularizers summarized</vt:lpstr>
      <vt:lpstr>The other loss functions</vt:lpstr>
      <vt:lpstr>Many tools support these different combinations</vt:lpstr>
      <vt:lpstr>Common names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Kauchak</dc:creator>
  <cp:lastModifiedBy>Furkan Gözükara</cp:lastModifiedBy>
  <cp:revision>1934</cp:revision>
  <cp:lastPrinted>2013-09-17T22:01:58Z</cp:lastPrinted>
  <dcterms:created xsi:type="dcterms:W3CDTF">2013-09-08T20:10:23Z</dcterms:created>
  <dcterms:modified xsi:type="dcterms:W3CDTF">2019-11-29T06:22:11Z</dcterms:modified>
</cp:coreProperties>
</file>

<file path=docProps/thumbnail.jpeg>
</file>